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tags/tag11.xml" ContentType="application/vnd.openxmlformats-officedocument.presentationml.tags+xml"/>
  <Override PartName="/ppt/tags/tag1.xml" ContentType="application/vnd.openxmlformats-officedocument.presentationml.tags+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commentAuthors.xml" ContentType="application/vnd.openxmlformats-officedocument.presentationml.commentAuthors+xml"/>
  <Override PartName="/ppt/tags/tag15.xml" ContentType="application/vnd.openxmlformats-officedocument.presentationml.tags+xml"/>
  <Override PartName="/ppt/tags/tag5.xml" ContentType="application/vnd.openxmlformats-officedocument.presentationml.tags+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tags/tag12.xml" ContentType="application/vnd.openxmlformats-officedocument.presentationml.tags+xml"/>
  <Override PartName="/ppt/tags/tag2.xml" ContentType="application/vnd.openxmlformats-officedocument.presentationml.tags+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comments/comment1.xml" ContentType="application/vnd.openxmlformats-officedocument.presentationml.comments+xml"/>
  <Override PartName="/ppt/tags/tag16.xml" ContentType="application/vnd.openxmlformats-officedocument.presentationml.tags+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tags/tag6.xml" ContentType="application/vnd.openxmlformats-officedocument.presentationml.tags+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tags/tag13.xml" ContentType="application/vnd.openxmlformats-officedocument.presentationml.tags+xml"/>
  <Override PartName="/ppt/tags/tag3.xml" ContentType="application/vnd.openxmlformats-officedocument.presentationml.tag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tags/tag7.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docProps/app.xml" ContentType="application/vnd.openxmlformats-officedocument.extended-properties+xml"/>
  <Override PartName="/ppt/slides/slide29.xml" ContentType="application/vnd.openxmlformats-officedocument.presentationml.slide+xml"/>
  <Override PartName="/ppt/viewProps.xml" ContentType="application/vnd.openxmlformats-officedocument.presentationml.viewProps+xml"/>
  <Override PartName="/ppt/tags/tag10.xml" ContentType="application/vnd.openxmlformats-officedocument.presentationml.tag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tags/tag14.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tags/tag18.xml" ContentType="application/vnd.openxmlformats-officedocument.presentationml.tags+xml"/>
  <Override PartName="/ppt/slides/slide6.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7"/>
  </p:notesMasterIdLst>
  <p:handoutMasterIdLst>
    <p:handoutMasterId r:id="rId38"/>
  </p:handoutMasterIdLst>
  <p:sldIdLst>
    <p:sldId id="256" r:id="rId2"/>
    <p:sldId id="289" r:id="rId3"/>
    <p:sldId id="286" r:id="rId4"/>
    <p:sldId id="285" r:id="rId5"/>
    <p:sldId id="259" r:id="rId6"/>
    <p:sldId id="290" r:id="rId7"/>
    <p:sldId id="291" r:id="rId8"/>
    <p:sldId id="292" r:id="rId9"/>
    <p:sldId id="293" r:id="rId10"/>
    <p:sldId id="294" r:id="rId11"/>
    <p:sldId id="295" r:id="rId12"/>
    <p:sldId id="296" r:id="rId13"/>
    <p:sldId id="297" r:id="rId14"/>
    <p:sldId id="298" r:id="rId15"/>
    <p:sldId id="299" r:id="rId16"/>
    <p:sldId id="261" r:id="rId17"/>
    <p:sldId id="260" r:id="rId18"/>
    <p:sldId id="309" r:id="rId19"/>
    <p:sldId id="308" r:id="rId20"/>
    <p:sldId id="300" r:id="rId21"/>
    <p:sldId id="301" r:id="rId22"/>
    <p:sldId id="279" r:id="rId23"/>
    <p:sldId id="271" r:id="rId24"/>
    <p:sldId id="280" r:id="rId25"/>
    <p:sldId id="273" r:id="rId26"/>
    <p:sldId id="284" r:id="rId27"/>
    <p:sldId id="267" r:id="rId28"/>
    <p:sldId id="302" r:id="rId29"/>
    <p:sldId id="281" r:id="rId30"/>
    <p:sldId id="303" r:id="rId31"/>
    <p:sldId id="304" r:id="rId32"/>
    <p:sldId id="306" r:id="rId33"/>
    <p:sldId id="305" r:id="rId34"/>
    <p:sldId id="270" r:id="rId35"/>
    <p:sldId id="307" r:id="rId36"/>
  </p:sldIdLst>
  <p:sldSz cx="9144000" cy="6858000" type="screen4x3"/>
  <p:notesSz cx="6858000" cy="907732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Tınaz Titiz" initials="=" lastIdx="15" clrIdx="0"/>
  <p:cmAuthor id="1" name="Dell_Desktop" initials="D" lastIdx="18"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42C953"/>
    <a:srgbClr val="54FF6A"/>
    <a:srgbClr val="FF0000"/>
    <a:srgbClr val="8995EF"/>
    <a:srgbClr val="AAB3F4"/>
    <a:srgbClr val="969696"/>
    <a:srgbClr val="B3AA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32344" autoAdjust="0"/>
    <p:restoredTop sz="88180" autoAdjust="0"/>
  </p:normalViewPr>
  <p:slideViewPr>
    <p:cSldViewPr snapToGrid="0">
      <p:cViewPr>
        <p:scale>
          <a:sx n="125" d="100"/>
          <a:sy n="125" d="100"/>
        </p:scale>
        <p:origin x="-248" y="1064"/>
      </p:cViewPr>
      <p:guideLst>
        <p:guide orient="horz" pos="2160"/>
        <p:guide pos="2880"/>
      </p:guideLst>
    </p:cSldViewPr>
  </p:slideViewPr>
  <p:outlineViewPr>
    <p:cViewPr>
      <p:scale>
        <a:sx n="33" d="100"/>
        <a:sy n="33" d="100"/>
      </p:scale>
      <p:origin x="0" y="30768"/>
    </p:cViewPr>
  </p:outlineViewPr>
  <p:notesTextViewPr>
    <p:cViewPr>
      <p:scale>
        <a:sx n="150" d="100"/>
        <a:sy n="150" d="100"/>
      </p:scale>
      <p:origin x="0" y="0"/>
    </p:cViewPr>
  </p:notesTextViewPr>
  <p:sorterViewPr>
    <p:cViewPr>
      <p:scale>
        <a:sx n="66" d="100"/>
        <a:sy n="66" d="100"/>
      </p:scale>
      <p:origin x="0" y="1280"/>
    </p:cViewPr>
  </p:sorterViewPr>
  <p:notesViewPr>
    <p:cSldViewPr snapToGrid="0" snapToObjects="1">
      <p:cViewPr>
        <p:scale>
          <a:sx n="150" d="100"/>
          <a:sy n="150" d="100"/>
        </p:scale>
        <p:origin x="-486" y="-78"/>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4-29T15:34:20.326"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CC473FD7-A4C9-4E9F-990B-A2E7ECE11F97}" type="datetimeFigureOut">
              <a:rPr lang="en-US"/>
              <a:pPr>
                <a:defRPr/>
              </a:pPr>
              <a:t>10/23/11</a:t>
            </a:fld>
            <a:endParaRPr lang="en-US" dirty="0"/>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pPr>
              <a:defRPr/>
            </a:pPr>
            <a:fld id="{41B3D83A-5AC0-4E8B-9F94-5CD72199839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22532" name="Rectangle 4"/>
          <p:cNvSpPr>
            <a:spLocks noGrp="1" noRot="1" noChangeAspect="1" noChangeArrowheads="1" noTextEdit="1"/>
          </p:cNvSpPr>
          <p:nvPr>
            <p:ph type="sldImg" idx="2"/>
          </p:nvPr>
        </p:nvSpPr>
        <p:spPr bwMode="auto">
          <a:xfrm>
            <a:off x="1160463" y="681038"/>
            <a:ext cx="4537075" cy="34036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3078"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079"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790578-45A3-4ACA-AC01-1AF4FBA853B9}"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tr-TR" sz="1200" kern="1200" noProof="0" dirty="0" smtClean="0">
                <a:solidFill>
                  <a:schemeClr val="tx1"/>
                </a:solidFill>
                <a:latin typeface="Arial" charset="0"/>
                <a:ea typeface="+mn-ea"/>
                <a:cs typeface="+mn-cs"/>
              </a:rPr>
              <a:t>Herhangi bir istisna olmaksızın , sorunlar yaşamlarımızın her anını doldurur. </a:t>
            </a: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tr-TR" sz="1200" kern="1200" noProof="0" dirty="0" smtClean="0">
                <a:solidFill>
                  <a:schemeClr val="tx1"/>
                </a:solidFill>
                <a:latin typeface="Arial" charset="0"/>
                <a:ea typeface="+mn-ea"/>
                <a:cs typeface="+mn-cs"/>
              </a:rPr>
              <a:t>Avusturya kökenli İngiliz filozof  </a:t>
            </a:r>
            <a:r>
              <a:rPr lang="tr-TR" sz="1200" kern="1200" noProof="0" dirty="0" err="1" smtClean="0">
                <a:solidFill>
                  <a:schemeClr val="tx1"/>
                </a:solidFill>
                <a:latin typeface="Arial" charset="0"/>
                <a:ea typeface="+mn-ea"/>
                <a:cs typeface="+mn-cs"/>
              </a:rPr>
              <a:t>Sir</a:t>
            </a:r>
            <a:r>
              <a:rPr lang="tr-TR" sz="1200" kern="1200" noProof="0" dirty="0" smtClean="0">
                <a:solidFill>
                  <a:schemeClr val="tx1"/>
                </a:solidFill>
                <a:latin typeface="Arial" charset="0"/>
                <a:ea typeface="+mn-ea"/>
                <a:cs typeface="+mn-cs"/>
              </a:rPr>
              <a:t> Karl </a:t>
            </a:r>
            <a:r>
              <a:rPr lang="tr-TR" sz="1200" kern="1200" noProof="0" dirty="0" err="1" smtClean="0">
                <a:solidFill>
                  <a:schemeClr val="tx1"/>
                </a:solidFill>
                <a:latin typeface="Arial" charset="0"/>
                <a:ea typeface="+mn-ea"/>
                <a:cs typeface="+mn-cs"/>
              </a:rPr>
              <a:t>Raimund</a:t>
            </a:r>
            <a:r>
              <a:rPr lang="tr-TR" sz="1200" kern="1200" noProof="0" dirty="0" smtClean="0">
                <a:solidFill>
                  <a:schemeClr val="tx1"/>
                </a:solidFill>
                <a:latin typeface="Arial" charset="0"/>
                <a:ea typeface="+mn-ea"/>
                <a:cs typeface="+mn-cs"/>
              </a:rPr>
              <a:t> </a:t>
            </a:r>
            <a:r>
              <a:rPr lang="tr-TR" sz="1200" kern="1200" noProof="0" dirty="0" err="1" smtClean="0">
                <a:solidFill>
                  <a:schemeClr val="tx1"/>
                </a:solidFill>
                <a:latin typeface="Arial" charset="0"/>
                <a:ea typeface="+mn-ea"/>
                <a:cs typeface="+mn-cs"/>
              </a:rPr>
              <a:t>Popper</a:t>
            </a:r>
            <a:r>
              <a:rPr lang="tr-TR" sz="1200" kern="1200" noProof="0" dirty="0" smtClean="0">
                <a:solidFill>
                  <a:schemeClr val="tx1"/>
                </a:solidFill>
                <a:latin typeface="Arial" charset="0"/>
                <a:ea typeface="+mn-ea"/>
                <a:cs typeface="+mn-cs"/>
              </a:rPr>
              <a:t>, “Tüm Yaşam Sorun Çözmedir” isimli ünlü kitabında bu gerçeği ayrıntılı anlatır. </a:t>
            </a: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tr-TR" sz="1200" kern="1200" noProof="0" dirty="0" smtClean="0">
                <a:solidFill>
                  <a:schemeClr val="tx1"/>
                </a:solidFill>
                <a:latin typeface="Arial" charset="0"/>
                <a:ea typeface="+mn-ea"/>
                <a:cs typeface="+mn-cs"/>
              </a:rPr>
              <a:t>“Sorun” kadar tuhaf çok az terim olabileceğini zannediyorum .</a:t>
            </a:r>
            <a:endParaRPr lang="tr-TR" baseline="0" noProof="0" dirty="0" smtClean="0"/>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tr-TR" sz="1200" kern="1200" noProof="0" dirty="0" smtClean="0">
                <a:solidFill>
                  <a:schemeClr val="tx1"/>
                </a:solidFill>
                <a:latin typeface="Arial" charset="0"/>
                <a:ea typeface="+mn-ea"/>
                <a:cs typeface="+mn-cs"/>
              </a:rPr>
              <a:t>Edward De Bono der ki, eğer bir kişinin çok fazla sorunu varsa, SÇK ile  dengelemek için onların bazılarından</a:t>
            </a:r>
            <a:r>
              <a:rPr lang="tr-TR" sz="1200" kern="1200" baseline="0" noProof="0" dirty="0" smtClean="0">
                <a:solidFill>
                  <a:schemeClr val="tx1"/>
                </a:solidFill>
                <a:latin typeface="Arial" charset="0"/>
                <a:ea typeface="+mn-ea"/>
                <a:cs typeface="+mn-cs"/>
              </a:rPr>
              <a:t> vazgeçer</a:t>
            </a:r>
            <a:r>
              <a:rPr lang="tr-TR" sz="1200" kern="1200" noProof="0" dirty="0" smtClean="0">
                <a:solidFill>
                  <a:schemeClr val="tx1"/>
                </a:solidFill>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tr-TR" sz="1200" kern="1200" noProof="0" dirty="0" smtClean="0">
                <a:solidFill>
                  <a:schemeClr val="tx1"/>
                </a:solidFill>
                <a:latin typeface="Arial" charset="0"/>
                <a:ea typeface="+mn-ea"/>
                <a:cs typeface="+mn-cs"/>
              </a:rPr>
              <a:t>Ve eğer daha az sorunu varsa, o zaman yeni bir tanesini uydurur. (Muhtemelen moda, futbol bu amaçla icat edilmiş olmalı </a:t>
            </a:r>
            <a:r>
              <a:rPr lang="en-US" baseline="0" dirty="0" smtClean="0">
                <a:sym typeface="Wingdings"/>
              </a:rPr>
              <a:t></a:t>
            </a:r>
            <a:r>
              <a:rPr lang="tr-TR" sz="1200" kern="1200" noProof="0" dirty="0" smtClean="0">
                <a:solidFill>
                  <a:schemeClr val="tx1"/>
                </a:solidFill>
                <a:latin typeface="Arial" charset="0"/>
                <a:ea typeface="+mn-ea"/>
                <a:cs typeface="+mn-cs"/>
              </a:rPr>
              <a:t>) .</a:t>
            </a:r>
          </a:p>
          <a:p>
            <a:pPr>
              <a:buFont typeface="Arial"/>
              <a:buChar char="•"/>
            </a:pPr>
            <a:r>
              <a:rPr lang="tr-TR" sz="1200" kern="1200" noProof="0" dirty="0" smtClean="0">
                <a:solidFill>
                  <a:schemeClr val="tx1"/>
                </a:solidFill>
                <a:latin typeface="Arial" charset="0"/>
                <a:ea typeface="+mn-ea"/>
                <a:cs typeface="+mn-cs"/>
              </a:rPr>
              <a:t>Şimdi, size bazı sunumlar göstereceğim ve niçin </a:t>
            </a:r>
            <a:r>
              <a:rPr lang="tr-TR" sz="1200" kern="1200" noProof="0" dirty="0" err="1" smtClean="0">
                <a:solidFill>
                  <a:schemeClr val="tx1"/>
                </a:solidFill>
                <a:latin typeface="Arial" charset="0"/>
                <a:ea typeface="+mn-ea"/>
                <a:cs typeface="+mn-cs"/>
              </a:rPr>
              <a:t>SÇK’nin</a:t>
            </a:r>
            <a:r>
              <a:rPr lang="tr-TR" sz="1200" kern="1200" noProof="0" dirty="0" smtClean="0">
                <a:solidFill>
                  <a:schemeClr val="tx1"/>
                </a:solidFill>
                <a:latin typeface="Arial" charset="0"/>
                <a:ea typeface="+mn-ea"/>
                <a:cs typeface="+mn-cs"/>
              </a:rPr>
              <a:t> uluslarımızın yaşamları kadar kendi yaşamlarımız için de önemli olduğunu anlatmaya çalışacağım. </a:t>
            </a:r>
            <a:endParaRPr lang="tr-TR" noProof="0"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r>
              <a:rPr lang="tr-TR" dirty="0" err="1" smtClean="0"/>
              <a:t>SÇK’nin</a:t>
            </a:r>
            <a:r>
              <a:rPr lang="tr-TR" dirty="0" smtClean="0"/>
              <a:t> kendini nasıl beslediğini daha sonra anlatacağım. </a:t>
            </a: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a:pPr>
                <a:defRPr/>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B93208-71E1-4944-A7EE-4999EB8E57DB}" type="slidenum">
              <a:rPr lang="tr-TR" smtClean="0"/>
              <a:pPr/>
              <a:t>16</a:t>
            </a:fld>
            <a:endParaRPr lang="tr-TR" smtClean="0"/>
          </a:p>
        </p:txBody>
      </p:sp>
      <p:sp>
        <p:nvSpPr>
          <p:cNvPr id="23555" name="Rectangle 2"/>
          <p:cNvSpPr>
            <a:spLocks noGrp="1" noRot="1" noChangeAspect="1" noChangeArrowheads="1" noTextEdit="1"/>
          </p:cNvSpPr>
          <p:nvPr>
            <p:ph type="sldImg"/>
          </p:nvPr>
        </p:nvSpPr>
        <p:spPr>
          <a:xfrm>
            <a:off x="1160463" y="681038"/>
            <a:ext cx="4537075" cy="3403600"/>
          </a:xfrm>
          <a:ln/>
        </p:spPr>
      </p:sp>
      <p:sp>
        <p:nvSpPr>
          <p:cNvPr id="23556" name="Rectangle 3"/>
          <p:cNvSpPr>
            <a:spLocks noGrp="1" noChangeArrowheads="1"/>
          </p:cNvSpPr>
          <p:nvPr>
            <p:ph type="body" idx="1"/>
          </p:nvPr>
        </p:nvSpPr>
        <p:spPr>
          <a:noFill/>
          <a:ln/>
        </p:spPr>
        <p:txBody>
          <a:bodyPr/>
          <a:lstStyle/>
          <a:p>
            <a:pPr lvl="0">
              <a:buFont typeface="Arial" pitchFamily="34" charset="0"/>
              <a:buChar char="•"/>
            </a:pPr>
            <a:r>
              <a:rPr lang="tr-TR" sz="1200" kern="1200" noProof="0" dirty="0" smtClean="0">
                <a:solidFill>
                  <a:schemeClr val="tx1"/>
                </a:solidFill>
                <a:latin typeface="Arial" charset="0"/>
                <a:ea typeface="+mn-ea"/>
                <a:cs typeface="+mn-cs"/>
              </a:rPr>
              <a:t>Bu şemada iki yapı bloğu var: (1) Bireyin SÇK, (2) Bellekler</a:t>
            </a:r>
          </a:p>
          <a:p>
            <a:pPr lvl="0">
              <a:buFont typeface="Arial" pitchFamily="34" charset="0"/>
              <a:buChar char="•"/>
            </a:pPr>
            <a:r>
              <a:rPr lang="tr-TR" sz="1200" kern="1200" noProof="0" dirty="0" smtClean="0">
                <a:solidFill>
                  <a:schemeClr val="tx1"/>
                </a:solidFill>
                <a:latin typeface="Arial" charset="0"/>
                <a:ea typeface="+mn-ea"/>
                <a:cs typeface="+mn-cs"/>
              </a:rPr>
              <a:t>Kurumsal ve toplumsal </a:t>
            </a:r>
            <a:r>
              <a:rPr lang="tr-TR" sz="1200" kern="1200" noProof="0" dirty="0" err="1" smtClean="0">
                <a:solidFill>
                  <a:schemeClr val="tx1"/>
                </a:solidFill>
                <a:latin typeface="Arial" charset="0"/>
                <a:ea typeface="+mn-ea"/>
                <a:cs typeface="+mn-cs"/>
              </a:rPr>
              <a:t>SÇK’leri</a:t>
            </a:r>
            <a:r>
              <a:rPr lang="tr-TR" sz="1200" kern="1200" noProof="0" dirty="0" smtClean="0">
                <a:solidFill>
                  <a:schemeClr val="tx1"/>
                </a:solidFill>
                <a:latin typeface="Arial" charset="0"/>
                <a:ea typeface="+mn-ea"/>
                <a:cs typeface="+mn-cs"/>
              </a:rPr>
              <a:t>, bireylerin </a:t>
            </a:r>
            <a:r>
              <a:rPr lang="tr-TR" sz="1200" kern="1200" noProof="0" dirty="0" err="1" smtClean="0">
                <a:solidFill>
                  <a:schemeClr val="tx1"/>
                </a:solidFill>
                <a:latin typeface="Arial" charset="0"/>
                <a:ea typeface="+mn-ea"/>
                <a:cs typeface="+mn-cs"/>
              </a:rPr>
              <a:t>SÇK’leri</a:t>
            </a:r>
            <a:r>
              <a:rPr lang="tr-TR" sz="1200" kern="1200" noProof="0" dirty="0" smtClean="0">
                <a:solidFill>
                  <a:schemeClr val="tx1"/>
                </a:solidFill>
                <a:latin typeface="Arial" charset="0"/>
                <a:ea typeface="+mn-ea"/>
                <a:cs typeface="+mn-cs"/>
              </a:rPr>
              <a:t> ile oluşturulur.</a:t>
            </a:r>
          </a:p>
          <a:p>
            <a:pPr lvl="0">
              <a:buFont typeface="Arial" pitchFamily="34" charset="0"/>
              <a:buChar char="•"/>
            </a:pPr>
            <a:r>
              <a:rPr lang="tr-TR" sz="1200" kern="1200" noProof="0" dirty="0" smtClean="0">
                <a:solidFill>
                  <a:schemeClr val="tx1"/>
                </a:solidFill>
                <a:latin typeface="Arial" charset="0"/>
                <a:ea typeface="+mn-ea"/>
                <a:cs typeface="+mn-cs"/>
              </a:rPr>
              <a:t>“Dış etkiler” terimi ile, bireylerin, kurumların, toplumların dışından kaynaklanan tüm etkiler  anlatılıyor. </a:t>
            </a:r>
          </a:p>
          <a:p>
            <a:pPr lvl="0">
              <a:buFont typeface="Arial" pitchFamily="34" charset="0"/>
              <a:buChar char="•"/>
            </a:pPr>
            <a:r>
              <a:rPr lang="tr-TR" sz="1200" kern="1200" noProof="0" dirty="0" smtClean="0">
                <a:solidFill>
                  <a:schemeClr val="tx1"/>
                </a:solidFill>
                <a:latin typeface="Arial" charset="0"/>
                <a:ea typeface="+mn-ea"/>
                <a:cs typeface="+mn-cs"/>
              </a:rPr>
              <a:t> Fakat, SÇK araçlarının çoğu, bu “dış etkiler” yardımıyla öğrenilmiş veya geliştirilmiştir. </a:t>
            </a:r>
            <a:endParaRPr lang="tr-TR" sz="1200" kern="1200" noProof="0" dirty="0">
              <a:solidFill>
                <a:schemeClr val="tx1"/>
              </a:solidFill>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228600" indent="-228600" eaLnBrk="1" hangingPunct="1">
              <a:spcBef>
                <a:spcPts val="0"/>
              </a:spcBef>
              <a:spcAft>
                <a:spcPts val="600"/>
              </a:spcAft>
              <a:defRPr/>
            </a:pPr>
            <a:endParaRPr lang="en-US" sz="1200" dirty="0" smtClean="0">
              <a:solidFill>
                <a:srgbClr val="FF0000"/>
              </a:solidFill>
            </a:endParaRPr>
          </a:p>
          <a:p>
            <a:pPr eaLnBrk="1" hangingPunct="1">
              <a:lnSpc>
                <a:spcPts val="2875"/>
              </a:lnSpc>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18</a:t>
            </a:fld>
            <a:endParaRPr lang="tr-TR"/>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228600" indent="-228600" eaLnBrk="1" hangingPunct="1">
              <a:spcBef>
                <a:spcPts val="0"/>
              </a:spcBef>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fontScale="92500" lnSpcReduction="20000"/>
          </a:bodyPr>
          <a:lstStyle/>
          <a:p>
            <a:r>
              <a:rPr lang="tr-TR" sz="1400" kern="1200" noProof="0" dirty="0" smtClean="0">
                <a:solidFill>
                  <a:schemeClr val="tx1"/>
                </a:solidFill>
                <a:latin typeface="Arial" charset="0"/>
                <a:ea typeface="+mn-ea"/>
                <a:cs typeface="+mn-cs"/>
              </a:rPr>
              <a:t>Yaşam Kesiti: Yaşam</a:t>
            </a:r>
            <a:r>
              <a:rPr lang="tr-TR" sz="1400" kern="1200" baseline="0" noProof="0" dirty="0" smtClean="0">
                <a:solidFill>
                  <a:schemeClr val="tx1"/>
                </a:solidFill>
                <a:latin typeface="Arial" charset="0"/>
                <a:ea typeface="+mn-ea"/>
                <a:cs typeface="+mn-cs"/>
              </a:rPr>
              <a:t> kesitini genişleten ne kadar çok araç kullanılırsa, araçların etkinliği o kadar artar, SÇK de artar ve terside geçerlidir. </a:t>
            </a:r>
            <a:r>
              <a:rPr lang="tr-TR" sz="1400" kern="1200" noProof="0" dirty="0" smtClean="0">
                <a:solidFill>
                  <a:schemeClr val="tx1"/>
                </a:solidFill>
                <a:latin typeface="Arial" charset="0"/>
                <a:ea typeface="+mn-ea"/>
                <a:cs typeface="+mn-cs"/>
              </a:rPr>
              <a:t> </a:t>
            </a:r>
          </a:p>
          <a:p>
            <a:r>
              <a:rPr lang="tr-TR" sz="1400" kern="1200" noProof="0" dirty="0" smtClean="0">
                <a:solidFill>
                  <a:schemeClr val="tx1"/>
                </a:solidFill>
                <a:latin typeface="Arial" charset="0"/>
                <a:ea typeface="+mn-ea"/>
                <a:cs typeface="+mn-cs"/>
              </a:rPr>
              <a:t>Sorunların Kimyası: Madde dünyasının kimyası </a:t>
            </a:r>
            <a:r>
              <a:rPr lang="tr-TR" sz="1400" kern="1200" noProof="0" dirty="0" err="1" smtClean="0">
                <a:solidFill>
                  <a:schemeClr val="tx1"/>
                </a:solidFill>
                <a:latin typeface="Arial" charset="0"/>
                <a:ea typeface="+mn-ea"/>
                <a:cs typeface="+mn-cs"/>
              </a:rPr>
              <a:t>Lavoisier</a:t>
            </a:r>
            <a:r>
              <a:rPr lang="tr-TR" sz="1400" kern="1200" noProof="0" dirty="0" smtClean="0">
                <a:solidFill>
                  <a:schemeClr val="tx1"/>
                </a:solidFill>
                <a:latin typeface="Arial" charset="0"/>
                <a:ea typeface="+mn-ea"/>
                <a:cs typeface="+mn-cs"/>
              </a:rPr>
              <a:t> Kanunu ile yönetilir ve 92 element vardır (şimdi 168). </a:t>
            </a:r>
          </a:p>
          <a:p>
            <a:r>
              <a:rPr lang="tr-TR" sz="1400" kern="1200" noProof="0" dirty="0" smtClean="0">
                <a:solidFill>
                  <a:schemeClr val="tx1"/>
                </a:solidFill>
                <a:latin typeface="Arial" charset="0"/>
                <a:ea typeface="+mn-ea"/>
                <a:cs typeface="+mn-cs"/>
              </a:rPr>
              <a:t>Bir kapalı sistemin kütlesi zaman içinde sabit kalacaktır. </a:t>
            </a:r>
          </a:p>
          <a:p>
            <a:r>
              <a:rPr lang="tr-TR" sz="1400" kern="1200" noProof="0" dirty="0" smtClean="0">
                <a:solidFill>
                  <a:schemeClr val="tx1"/>
                </a:solidFill>
                <a:latin typeface="Arial" charset="0"/>
                <a:ea typeface="+mn-ea"/>
                <a:cs typeface="+mn-cs"/>
              </a:rPr>
              <a:t>Diğer taraftan sorunların kimyası aşağıdaki gibi beş kural ile yönetir:  </a:t>
            </a:r>
          </a:p>
          <a:p>
            <a:pPr marL="228600" lvl="0" indent="-228600">
              <a:buFont typeface="+mj-lt"/>
              <a:buAutoNum type="arabicPeriod"/>
            </a:pPr>
            <a:r>
              <a:rPr lang="tr-TR" sz="1400" kern="1200" noProof="0" dirty="0" smtClean="0">
                <a:solidFill>
                  <a:schemeClr val="tx1"/>
                </a:solidFill>
                <a:latin typeface="Arial" charset="0"/>
                <a:ea typeface="+mn-ea"/>
                <a:cs typeface="+mn-cs"/>
              </a:rPr>
              <a:t>Bir sorun yokken yaratılmış olabilir,</a:t>
            </a:r>
          </a:p>
          <a:p>
            <a:pPr marL="228600" lvl="0" indent="-228600">
              <a:buFont typeface="+mj-lt"/>
              <a:buAutoNum type="arabicPeriod"/>
            </a:pPr>
            <a:r>
              <a:rPr lang="tr-TR" sz="1400" kern="1200" noProof="0" dirty="0" smtClean="0">
                <a:solidFill>
                  <a:schemeClr val="tx1"/>
                </a:solidFill>
                <a:latin typeface="Arial" charset="0"/>
                <a:ea typeface="+mn-ea"/>
                <a:cs typeface="+mn-cs"/>
              </a:rPr>
              <a:t>Sorunlar çözülemeyebilir; sadece sebepler azaltılabilir,</a:t>
            </a:r>
          </a:p>
          <a:p>
            <a:pPr marL="228600" lvl="0" indent="-228600">
              <a:buFont typeface="+mj-lt"/>
              <a:buAutoNum type="arabicPeriod"/>
            </a:pPr>
            <a:r>
              <a:rPr lang="tr-TR" sz="1400" kern="1200" noProof="0" dirty="0" smtClean="0">
                <a:solidFill>
                  <a:schemeClr val="tx1"/>
                </a:solidFill>
                <a:latin typeface="Arial" charset="0"/>
                <a:ea typeface="+mn-ea"/>
                <a:cs typeface="+mn-cs"/>
              </a:rPr>
              <a:t>Eğer bir sorun çözülmezse, sonra bölünerek artabilir veya diğer sorunlarla birleşebilir.  </a:t>
            </a:r>
          </a:p>
          <a:p>
            <a:pPr marL="228600" lvl="0" indent="-228600">
              <a:buFont typeface="+mj-lt"/>
              <a:buAutoNum type="arabicPeriod"/>
            </a:pPr>
            <a:r>
              <a:rPr lang="tr-TR" sz="1400" kern="1200" noProof="0" dirty="0" smtClean="0">
                <a:solidFill>
                  <a:schemeClr val="tx1"/>
                </a:solidFill>
                <a:latin typeface="Arial" charset="0"/>
                <a:ea typeface="+mn-ea"/>
                <a:cs typeface="+mn-cs"/>
              </a:rPr>
              <a:t>Belirli koşullar altındaki bir soruna tatminkar bir çözüm, farklı koşullar altında tamamen tartışmalı sonuçlar verebilir.  </a:t>
            </a:r>
          </a:p>
          <a:p>
            <a:pPr marL="228600" lvl="0" indent="-228600">
              <a:buFont typeface="+mj-lt"/>
              <a:buAutoNum type="arabicPeriod"/>
            </a:pPr>
            <a:r>
              <a:rPr lang="tr-TR" sz="1400" kern="1200" noProof="0" dirty="0" smtClean="0">
                <a:solidFill>
                  <a:schemeClr val="tx1"/>
                </a:solidFill>
                <a:latin typeface="Arial" charset="0"/>
                <a:ea typeface="+mn-ea"/>
                <a:cs typeface="+mn-cs"/>
              </a:rPr>
              <a:t>Sorunlar, geçen zamanla kendilerini giderir ve sonra sorunsuz durumlar, sorunmuş gibi düşünülebilir. </a:t>
            </a:r>
          </a:p>
          <a:p>
            <a:r>
              <a:rPr lang="tr-TR" sz="1400" kern="1200" noProof="0" dirty="0" smtClean="0">
                <a:solidFill>
                  <a:schemeClr val="tx1"/>
                </a:solidFill>
                <a:latin typeface="Arial" charset="0"/>
                <a:ea typeface="+mn-ea"/>
                <a:cs typeface="+mn-cs"/>
              </a:rPr>
              <a:t>Minimum Yasası: </a:t>
            </a:r>
            <a:r>
              <a:rPr lang="tr-TR" sz="1400" kern="1200" noProof="0" dirty="0" err="1" smtClean="0">
                <a:solidFill>
                  <a:schemeClr val="tx1"/>
                </a:solidFill>
                <a:latin typeface="Arial" charset="0"/>
                <a:ea typeface="+mn-ea"/>
                <a:cs typeface="+mn-cs"/>
              </a:rPr>
              <a:t>Liebig</a:t>
            </a:r>
            <a:r>
              <a:rPr lang="tr-TR" sz="1400" kern="1200" noProof="0" dirty="0" smtClean="0">
                <a:solidFill>
                  <a:schemeClr val="tx1"/>
                </a:solidFill>
                <a:latin typeface="Arial" charset="0"/>
                <a:ea typeface="+mn-ea"/>
                <a:cs typeface="+mn-cs"/>
              </a:rPr>
              <a:t> yasasını açıklamak için bir fıçı resmi kullandı—şimdi  </a:t>
            </a:r>
            <a:r>
              <a:rPr lang="tr-TR" sz="1400" b="1" kern="1200" noProof="0" dirty="0" err="1" smtClean="0">
                <a:solidFill>
                  <a:schemeClr val="tx1"/>
                </a:solidFill>
                <a:latin typeface="Arial" charset="0"/>
                <a:ea typeface="+mn-ea"/>
                <a:cs typeface="+mn-cs"/>
              </a:rPr>
              <a:t>Liebig'in</a:t>
            </a:r>
            <a:r>
              <a:rPr lang="tr-TR" sz="1400" b="1" kern="1200" noProof="0" dirty="0" smtClean="0">
                <a:solidFill>
                  <a:schemeClr val="tx1"/>
                </a:solidFill>
                <a:latin typeface="Arial" charset="0"/>
                <a:ea typeface="+mn-ea"/>
                <a:cs typeface="+mn-cs"/>
              </a:rPr>
              <a:t> fıçısı </a:t>
            </a:r>
            <a:r>
              <a:rPr lang="tr-TR" sz="1400" b="0" kern="1200" noProof="0" dirty="0" smtClean="0">
                <a:solidFill>
                  <a:schemeClr val="tx1"/>
                </a:solidFill>
                <a:latin typeface="Arial" charset="0"/>
                <a:ea typeface="+mn-ea"/>
                <a:cs typeface="+mn-cs"/>
              </a:rPr>
              <a:t>olarak isimlendirilir</a:t>
            </a:r>
            <a:r>
              <a:rPr lang="tr-TR" sz="1400" kern="1200" noProof="0" dirty="0" smtClean="0">
                <a:solidFill>
                  <a:schemeClr val="tx1"/>
                </a:solidFill>
                <a:latin typeface="Arial" charset="0"/>
                <a:ea typeface="+mn-ea"/>
                <a:cs typeface="+mn-cs"/>
              </a:rPr>
              <a:t>—. </a:t>
            </a:r>
          </a:p>
          <a:p>
            <a:r>
              <a:rPr lang="tr-TR" sz="1400" kern="1200" noProof="0" dirty="0" smtClean="0">
                <a:solidFill>
                  <a:schemeClr val="tx1"/>
                </a:solidFill>
                <a:latin typeface="Arial" charset="0"/>
                <a:ea typeface="+mn-ea"/>
                <a:cs typeface="+mn-cs"/>
              </a:rPr>
              <a:t>Farklı uzunluklardaki tahtaları olan bir fıçının kapasitesi, en kısa tahta ile sınırlanmıştır, böylece bir bitkinin büyümesi, en az miktardaki besin ile sınırlanmıştır.  </a:t>
            </a:r>
          </a:p>
          <a:p>
            <a:r>
              <a:rPr lang="tr-TR" sz="1400" kern="1200" noProof="0" dirty="0" smtClean="0">
                <a:solidFill>
                  <a:schemeClr val="tx1"/>
                </a:solidFill>
                <a:latin typeface="Arial" charset="0"/>
                <a:ea typeface="+mn-ea"/>
                <a:cs typeface="+mn-cs"/>
              </a:rPr>
              <a:t>SÇ araçları arasında öyle kritik olanlar olabilir ki,  onların olmaması halinde, bütün SÇK başarısız olabilir. </a:t>
            </a:r>
            <a:endParaRPr lang="tr-TR" sz="1400" kern="1200" noProof="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1790578-45A3-4ACA-AC01-1AF4FBA853B9}" type="slidenum">
              <a:rPr lang="tr-TR"/>
              <a:pPr>
                <a:defRPr/>
              </a:pPr>
              <a:t>2</a:t>
            </a:fld>
            <a:endParaRPr lang="tr-TR"/>
          </a:p>
        </p:txBody>
      </p:sp>
      <p:sp>
        <p:nvSpPr>
          <p:cNvPr id="5" name="TextBox 4"/>
          <p:cNvSpPr txBox="1"/>
          <p:nvPr/>
        </p:nvSpPr>
        <p:spPr>
          <a:xfrm>
            <a:off x="1354667" y="9067800"/>
            <a:ext cx="184666" cy="369332"/>
          </a:xfrm>
          <a:prstGeom prst="rect">
            <a:avLst/>
          </a:prstGeom>
          <a:noFill/>
        </p:spPr>
        <p:txBody>
          <a:bodyPr wrap="none" rtlCol="0">
            <a:sp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Autofit/>
          </a:bodyPr>
          <a:lstStyle/>
          <a:p>
            <a:pPr lvl="0">
              <a:buFont typeface="Arial" pitchFamily="34" charset="0"/>
              <a:buChar char="•"/>
            </a:pPr>
            <a:r>
              <a:rPr lang="tr-TR" sz="1200" kern="1200" noProof="0" dirty="0" smtClean="0">
                <a:solidFill>
                  <a:schemeClr val="tx1"/>
                </a:solidFill>
                <a:latin typeface="Arial" charset="0"/>
                <a:ea typeface="+mn-ea"/>
                <a:cs typeface="+mn-cs"/>
              </a:rPr>
              <a:t>Örneğin, eğer, rekabet gücü bileşeni zayıfsa, SÇK o zaman diplomasi ve/veya askeri bileşenlerden yardım alacaktır. </a:t>
            </a:r>
          </a:p>
          <a:p>
            <a:pPr lvl="0">
              <a:buFont typeface="Arial" pitchFamily="34" charset="0"/>
              <a:buChar char="•"/>
            </a:pPr>
            <a:r>
              <a:rPr lang="tr-TR" sz="1200" kern="1200" noProof="0" dirty="0" smtClean="0">
                <a:solidFill>
                  <a:schemeClr val="tx1"/>
                </a:solidFill>
                <a:latin typeface="Arial" charset="0"/>
                <a:ea typeface="+mn-ea"/>
                <a:cs typeface="+mn-cs"/>
              </a:rPr>
              <a:t> Bu da gösteriyor ki, </a:t>
            </a:r>
            <a:r>
              <a:rPr lang="tr-TR" sz="1200" kern="1200" noProof="0" dirty="0" err="1" smtClean="0">
                <a:solidFill>
                  <a:schemeClr val="tx1"/>
                </a:solidFill>
                <a:latin typeface="Arial" charset="0"/>
                <a:ea typeface="+mn-ea"/>
                <a:cs typeface="+mn-cs"/>
              </a:rPr>
              <a:t>SÇKnın</a:t>
            </a:r>
            <a:r>
              <a:rPr lang="tr-TR" sz="1200" kern="1200" noProof="0" dirty="0" smtClean="0">
                <a:solidFill>
                  <a:schemeClr val="tx1"/>
                </a:solidFill>
                <a:latin typeface="Arial" charset="0"/>
                <a:ea typeface="+mn-ea"/>
                <a:cs typeface="+mn-cs"/>
              </a:rPr>
              <a:t> kendisi sanki bir bağımsız etken gibi davranır. </a:t>
            </a:r>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endParaRPr lang="en-US" dirty="0"/>
          </a:p>
          <a:p>
            <a:pPr>
              <a:lnSpc>
                <a:spcPts val="2880"/>
              </a:lnSpc>
              <a:spcBef>
                <a:spcPts val="600"/>
              </a:spcBef>
              <a:spcAft>
                <a:spcPts val="600"/>
              </a:spcAft>
            </a:pPr>
            <a:r>
              <a:rPr lang="en-US" dirty="0"/>
              <a:t>just supports it via alternate components.</a:t>
            </a:r>
          </a:p>
          <a:p>
            <a:pPr>
              <a:lnSpc>
                <a:spcPts val="2880"/>
              </a:lnSpc>
              <a:spcBef>
                <a:spcPts val="600"/>
              </a:spcBef>
              <a:spcAft>
                <a:spcPts val="600"/>
              </a:spcAft>
            </a:pPr>
            <a:r>
              <a:rPr lang="en-US" dirty="0"/>
              <a:t>The result is both success of the failed component and also the PSC as a whole.</a:t>
            </a:r>
          </a:p>
          <a:p>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a:pPr>
                <a:defRPr/>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790578-45A3-4ACA-AC01-1AF4FBA853B9}" type="slidenum">
              <a:rPr lang="tr-TR"/>
              <a:pPr>
                <a:defRPr/>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23</a:t>
            </a:fld>
            <a:endParaRPr lang="tr-TR"/>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24</a:t>
            </a:fld>
            <a:endParaRPr lang="tr-TR"/>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25</a:t>
            </a:fld>
            <a:endParaRPr lang="tr-TR"/>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r>
              <a:rPr lang="tr-TR" baseline="0" dirty="0" smtClean="0"/>
              <a:t>Sorgulanamazlık “ezberden” kabule eşdeğerdir.</a:t>
            </a: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r>
              <a:rPr lang="tr-TR" b="0" dirty="0" smtClean="0">
                <a:solidFill>
                  <a:srgbClr val="0000FF"/>
                </a:solidFill>
              </a:rPr>
              <a:t>Uluslararası Çalışma Örgütü tarafından</a:t>
            </a:r>
            <a:r>
              <a:rPr lang="tr-TR" b="0" baseline="0" dirty="0" smtClean="0">
                <a:solidFill>
                  <a:srgbClr val="0000FF"/>
                </a:solidFill>
              </a:rPr>
              <a:t>  tanımlanan </a:t>
            </a:r>
            <a:r>
              <a:rPr lang="tr-TR" b="1" dirty="0" smtClean="0">
                <a:solidFill>
                  <a:srgbClr val="0000FF"/>
                </a:solidFill>
              </a:rPr>
              <a:t>İşsizlik</a:t>
            </a:r>
            <a:r>
              <a:rPr lang="tr-TR" b="0" baseline="0" dirty="0" smtClean="0">
                <a:solidFill>
                  <a:srgbClr val="0000FF"/>
                </a:solidFill>
              </a:rPr>
              <a:t>, insanlar işsiz olduğunda ve son dört hafta içinde, aktif olarak çalışmak için iş aradığında oluşur. </a:t>
            </a:r>
            <a:endParaRPr lang="en-US" dirty="0">
              <a:solidFill>
                <a:srgbClr val="0000FF"/>
              </a:solidFill>
            </a:endParaRPr>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r>
              <a:rPr lang="tr-TR" sz="1200" kern="1200" noProof="0" dirty="0" smtClean="0">
                <a:solidFill>
                  <a:schemeClr val="tx1"/>
                </a:solidFill>
                <a:latin typeface="Arial" charset="0"/>
                <a:ea typeface="+mn-ea"/>
                <a:cs typeface="+mn-cs"/>
              </a:rPr>
              <a:t>Dörder kişilik iki aile (A ve B) , </a:t>
            </a:r>
          </a:p>
          <a:p>
            <a:r>
              <a:rPr lang="tr-TR" sz="1200" kern="1200" noProof="0" dirty="0" smtClean="0">
                <a:solidFill>
                  <a:schemeClr val="tx1"/>
                </a:solidFill>
                <a:latin typeface="Arial" charset="0"/>
                <a:ea typeface="+mn-ea"/>
                <a:cs typeface="+mn-cs"/>
              </a:rPr>
              <a:t>Diğer üç kişi çalışmazken A ailesinde çalışan  sadece bir birey var; yani işsizlik oranı %75 (=3/4),   </a:t>
            </a:r>
          </a:p>
          <a:p>
            <a:r>
              <a:rPr lang="tr-TR" sz="1200" kern="1200" noProof="0" dirty="0" smtClean="0">
                <a:solidFill>
                  <a:schemeClr val="tx1"/>
                </a:solidFill>
                <a:latin typeface="Arial" charset="0"/>
                <a:ea typeface="+mn-ea"/>
                <a:cs typeface="+mn-cs"/>
              </a:rPr>
              <a:t>B ailesinde çalışan dört birey var, o zaman işsizlik oranı %0, </a:t>
            </a:r>
          </a:p>
          <a:p>
            <a:r>
              <a:rPr lang="tr-TR" sz="1200" kern="1200" noProof="0" dirty="0" smtClean="0">
                <a:solidFill>
                  <a:schemeClr val="tx1"/>
                </a:solidFill>
                <a:latin typeface="Arial" charset="0"/>
                <a:ea typeface="+mn-ea"/>
                <a:cs typeface="+mn-cs"/>
              </a:rPr>
              <a:t>İşsizlik görüş açısından, acil önlemler A ailesi için gereklidir, </a:t>
            </a:r>
          </a:p>
          <a:p>
            <a:r>
              <a:rPr lang="tr-TR" sz="1200" kern="1200" noProof="0" dirty="0" smtClean="0">
                <a:solidFill>
                  <a:schemeClr val="tx1"/>
                </a:solidFill>
                <a:latin typeface="Arial" charset="0"/>
                <a:ea typeface="+mn-ea"/>
                <a:cs typeface="+mn-cs"/>
              </a:rPr>
              <a:t>Fakat, B ailesinin vasıfsız her bireyi sadece ayda 100$ kazanıyorken, A ailesindeki çalışan kişinin aylık maaşı 10,000$ dır</a:t>
            </a:r>
          </a:p>
          <a:p>
            <a:r>
              <a:rPr lang="tr-TR" sz="1200" kern="1200" noProof="0" dirty="0" smtClean="0">
                <a:solidFill>
                  <a:schemeClr val="tx1"/>
                </a:solidFill>
                <a:latin typeface="Arial" charset="0"/>
                <a:ea typeface="+mn-ea"/>
                <a:cs typeface="+mn-cs"/>
              </a:rPr>
              <a:t>Daha anlamlı olan gelir açısından, B ailesi daha acil bir yardıma gereksinimi vardır.</a:t>
            </a:r>
            <a:endParaRPr lang="tr-TR" sz="1200" kern="1200" noProof="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29</a:t>
            </a:fld>
            <a:endParaRPr lang="tr-TR"/>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r>
              <a:rPr lang="tr-TR" dirty="0" smtClean="0"/>
              <a:t>Bu, SÇ için iyi bir şaka.</a:t>
            </a: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eaLnBrk="1" hangingPunct="1">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fontScale="92500"/>
          </a:bodyPr>
          <a:lstStyle/>
          <a:p>
            <a:pPr lvl="0">
              <a:buFont typeface="Arial" pitchFamily="34" charset="0"/>
              <a:buChar char="•"/>
            </a:pPr>
            <a:r>
              <a:rPr lang="tr-TR" sz="1200" kern="1200" noProof="0" dirty="0" smtClean="0">
                <a:solidFill>
                  <a:schemeClr val="tx1"/>
                </a:solidFill>
                <a:latin typeface="Arial" charset="0"/>
                <a:ea typeface="+mn-ea"/>
                <a:cs typeface="+mn-cs"/>
              </a:rPr>
              <a:t>Bu, Beyaz Nokta Vakfı tarafından 1995de EZ-</a:t>
            </a:r>
            <a:r>
              <a:rPr lang="tr-TR" sz="1200" kern="1200" noProof="0" dirty="0" err="1" smtClean="0">
                <a:solidFill>
                  <a:schemeClr val="tx1"/>
                </a:solidFill>
                <a:latin typeface="Arial" charset="0"/>
                <a:ea typeface="+mn-ea"/>
                <a:cs typeface="+mn-cs"/>
              </a:rPr>
              <a:t>Impact</a:t>
            </a:r>
            <a:r>
              <a:rPr lang="tr-TR" sz="1200" kern="1200" noProof="0" dirty="0" smtClean="0">
                <a:solidFill>
                  <a:schemeClr val="tx1"/>
                </a:solidFill>
                <a:latin typeface="Arial" charset="0"/>
                <a:ea typeface="+mn-ea"/>
                <a:cs typeface="+mn-cs"/>
              </a:rPr>
              <a:t> isimli bir yazılım yardımıyla yaptığı rüşvet için bir  çapraz-etki analizidir.  </a:t>
            </a:r>
          </a:p>
          <a:p>
            <a:pPr lvl="0">
              <a:buFont typeface="Arial" pitchFamily="34" charset="0"/>
              <a:buChar char="•"/>
            </a:pPr>
            <a:r>
              <a:rPr lang="tr-TR" sz="1200" kern="1200" noProof="0" dirty="0" smtClean="0">
                <a:solidFill>
                  <a:schemeClr val="tx1"/>
                </a:solidFill>
                <a:latin typeface="Arial" charset="0"/>
                <a:ea typeface="+mn-ea"/>
                <a:cs typeface="+mn-cs"/>
              </a:rPr>
              <a:t> Herhangi bir kişi  benzer sebep &amp; etki diyagramı yapabilir. </a:t>
            </a:r>
          </a:p>
          <a:p>
            <a:pPr lvl="0">
              <a:buFont typeface="Arial" pitchFamily="34" charset="0"/>
              <a:buChar char="•"/>
            </a:pPr>
            <a:r>
              <a:rPr lang="tr-TR" sz="1200" kern="1200" noProof="0" dirty="0" smtClean="0">
                <a:solidFill>
                  <a:schemeClr val="tx1"/>
                </a:solidFill>
                <a:latin typeface="Arial" charset="0"/>
                <a:ea typeface="+mn-ea"/>
                <a:cs typeface="+mn-cs"/>
              </a:rPr>
              <a:t> Fakat rüşvetteki  asıl etkiye sahip sebebin hangisi olduğunun tahmini son derece güç olabilir. </a:t>
            </a:r>
          </a:p>
          <a:p>
            <a:pPr lvl="0">
              <a:buFont typeface="Arial" pitchFamily="34" charset="0"/>
              <a:buChar char="•"/>
            </a:pPr>
            <a:r>
              <a:rPr lang="tr-TR" sz="1200" kern="1200" noProof="0" dirty="0" smtClean="0">
                <a:solidFill>
                  <a:schemeClr val="tx1"/>
                </a:solidFill>
                <a:latin typeface="Arial" charset="0"/>
                <a:ea typeface="+mn-ea"/>
                <a:cs typeface="+mn-cs"/>
              </a:rPr>
              <a:t>Bu analizde, önemli sebeplerden biri  fazla kalabalık kamu istihdamıdır. </a:t>
            </a:r>
          </a:p>
          <a:p>
            <a:pPr lvl="0">
              <a:buFont typeface="Arial" pitchFamily="34" charset="0"/>
              <a:buChar char="•"/>
            </a:pPr>
            <a:r>
              <a:rPr lang="tr-TR" sz="1200" kern="1200" noProof="0" dirty="0" smtClean="0">
                <a:solidFill>
                  <a:schemeClr val="tx1"/>
                </a:solidFill>
                <a:latin typeface="Arial" charset="0"/>
                <a:ea typeface="+mn-ea"/>
                <a:cs typeface="+mn-cs"/>
              </a:rPr>
              <a:t>Kamu kuruluşlarındaki fazla kalabalıklaşma düşük maaşlara ve böylece rüşvete açık olmaya yol açacağını anlamak kolaydır. </a:t>
            </a:r>
          </a:p>
          <a:p>
            <a:pPr lvl="0">
              <a:buFont typeface="Arial" pitchFamily="34" charset="0"/>
              <a:buChar char="•"/>
            </a:pPr>
            <a:r>
              <a:rPr lang="tr-TR" sz="1200" kern="1200" noProof="0" dirty="0" smtClean="0">
                <a:solidFill>
                  <a:schemeClr val="tx1"/>
                </a:solidFill>
                <a:latin typeface="Arial" charset="0"/>
                <a:ea typeface="+mn-ea"/>
                <a:cs typeface="+mn-cs"/>
              </a:rPr>
              <a:t> Fakat ikinci başlıca sebep öyle kolay değildir. “Ezbere kabul etme” veya “sorgulanamazlık” temeli olan kültürel alışkanlıktır.  </a:t>
            </a:r>
          </a:p>
          <a:p>
            <a:pPr lvl="0">
              <a:buFont typeface="Arial" pitchFamily="34" charset="0"/>
              <a:buChar char="•"/>
            </a:pPr>
            <a:r>
              <a:rPr lang="tr-TR" sz="1200" kern="1200" noProof="0" dirty="0" smtClean="0">
                <a:solidFill>
                  <a:schemeClr val="tx1"/>
                </a:solidFill>
                <a:latin typeface="Arial" charset="0"/>
                <a:ea typeface="+mn-ea"/>
                <a:cs typeface="+mn-cs"/>
              </a:rPr>
              <a:t>Yaratıcılığın aşağılanmasına sebep olur.</a:t>
            </a:r>
          </a:p>
          <a:p>
            <a:pPr lvl="0">
              <a:buFont typeface="Arial" pitchFamily="34" charset="0"/>
              <a:buChar char="•"/>
            </a:pPr>
            <a:r>
              <a:rPr lang="tr-TR" sz="1200" kern="1200" noProof="0" dirty="0" smtClean="0">
                <a:solidFill>
                  <a:schemeClr val="tx1"/>
                </a:solidFill>
                <a:latin typeface="Arial" charset="0"/>
                <a:ea typeface="+mn-ea"/>
                <a:cs typeface="+mn-cs"/>
              </a:rPr>
              <a:t> Oysa, yaratıcılık, iyi bir iş ve gelir için günümüzün en değerli İK niteliğidir. </a:t>
            </a:r>
          </a:p>
          <a:p>
            <a:pPr lvl="0">
              <a:buFont typeface="Arial" pitchFamily="34" charset="0"/>
              <a:buChar char="•"/>
            </a:pPr>
            <a:r>
              <a:rPr lang="tr-TR" sz="1200" kern="1200" noProof="0" dirty="0" smtClean="0">
                <a:solidFill>
                  <a:schemeClr val="tx1"/>
                </a:solidFill>
                <a:latin typeface="Arial" charset="0"/>
                <a:ea typeface="+mn-ea"/>
                <a:cs typeface="+mn-cs"/>
              </a:rPr>
              <a:t>Bir elde, toplumsal çevre tarafından tüketim için teşvik, ve diğer elde yaratıcılığın noksanlığı. Bu bazı ahlak dışı çözümlere yol açar. Rüşvet!</a:t>
            </a:r>
          </a:p>
          <a:p>
            <a:pPr lvl="0">
              <a:buFont typeface="Arial" pitchFamily="34" charset="0"/>
              <a:buChar char="•"/>
            </a:pPr>
            <a:r>
              <a:rPr lang="tr-TR" sz="1200" kern="1200" noProof="0" dirty="0" smtClean="0">
                <a:solidFill>
                  <a:schemeClr val="tx1"/>
                </a:solidFill>
                <a:latin typeface="Arial" charset="0"/>
                <a:ea typeface="+mn-ea"/>
                <a:cs typeface="+mn-cs"/>
              </a:rPr>
              <a:t> Şimdi, söyleyebilirim ki, sorgulanamazlığın var olmadığı herhangi bir ciddi sorun bulmak güçtür.</a:t>
            </a:r>
          </a:p>
          <a:p>
            <a:pPr>
              <a:buFont typeface="Arial" pitchFamily="34" charset="0"/>
              <a:buChar char="•"/>
            </a:pPr>
            <a:r>
              <a:rPr lang="tr-TR" sz="1200" kern="1200" noProof="0" dirty="0" smtClean="0">
                <a:solidFill>
                  <a:schemeClr val="tx1"/>
                </a:solidFill>
                <a:latin typeface="Arial" charset="0"/>
                <a:ea typeface="+mn-ea"/>
                <a:cs typeface="+mn-cs"/>
              </a:rPr>
              <a:t>Global terörizmin bile zorunlu unsuru, temel özelliği soru sormayan İK malzemesidir. </a:t>
            </a:r>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lvl="0">
              <a:buFont typeface="Arial" pitchFamily="34" charset="0"/>
              <a:buChar char="•"/>
            </a:pPr>
            <a:r>
              <a:rPr lang="tr-TR" sz="1200" kern="1200" noProof="0" dirty="0" smtClean="0">
                <a:solidFill>
                  <a:schemeClr val="tx1"/>
                </a:solidFill>
                <a:latin typeface="Arial" charset="0"/>
                <a:ea typeface="+mn-ea"/>
                <a:cs typeface="+mn-cs"/>
              </a:rPr>
              <a:t>Kamu </a:t>
            </a:r>
            <a:r>
              <a:rPr lang="tr-TR" sz="1200" kern="1200" noProof="0" dirty="0" err="1" smtClean="0">
                <a:solidFill>
                  <a:schemeClr val="tx1"/>
                </a:solidFill>
                <a:latin typeface="Arial" charset="0"/>
                <a:ea typeface="+mn-ea"/>
                <a:cs typeface="+mn-cs"/>
              </a:rPr>
              <a:t>farkındalığı</a:t>
            </a:r>
            <a:r>
              <a:rPr lang="tr-TR" sz="1200" kern="1200" noProof="0" dirty="0" smtClean="0">
                <a:solidFill>
                  <a:schemeClr val="tx1"/>
                </a:solidFill>
                <a:latin typeface="Arial" charset="0"/>
                <a:ea typeface="+mn-ea"/>
                <a:cs typeface="+mn-cs"/>
              </a:rPr>
              <a:t> sağlama herhangi bir sosyal girişim için önemli bir etkendir, </a:t>
            </a:r>
          </a:p>
          <a:p>
            <a:pPr lvl="0">
              <a:buFont typeface="Arial" pitchFamily="34" charset="0"/>
              <a:buChar char="•"/>
            </a:pPr>
            <a:r>
              <a:rPr lang="tr-TR" sz="1200" kern="1200" noProof="0" dirty="0" smtClean="0">
                <a:solidFill>
                  <a:schemeClr val="tx1"/>
                </a:solidFill>
                <a:latin typeface="Arial" charset="0"/>
                <a:ea typeface="+mn-ea"/>
                <a:cs typeface="+mn-cs"/>
              </a:rPr>
              <a:t> Aksi taktirde fon desteği, gönüllü katkısı, siyaset üzerinde kamu baskısı mümkün olmayacaktır,</a:t>
            </a:r>
          </a:p>
          <a:p>
            <a:pPr lvl="0">
              <a:buFont typeface="Arial" pitchFamily="34" charset="0"/>
              <a:buChar char="•"/>
            </a:pPr>
            <a:r>
              <a:rPr lang="tr-TR" sz="1200" kern="1200" noProof="0" dirty="0" smtClean="0">
                <a:solidFill>
                  <a:schemeClr val="tx1"/>
                </a:solidFill>
                <a:latin typeface="Arial" charset="0"/>
                <a:ea typeface="+mn-ea"/>
                <a:cs typeface="+mn-cs"/>
              </a:rPr>
              <a:t>Dört olası sebep vardır:</a:t>
            </a:r>
          </a:p>
          <a:p>
            <a:pPr marL="685800" lvl="1" indent="-228600">
              <a:buFont typeface="+mj-lt"/>
              <a:buAutoNum type="arabicPeriod"/>
            </a:pPr>
            <a:r>
              <a:rPr lang="tr-TR" sz="1200" kern="1200" noProof="0" dirty="0" smtClean="0">
                <a:solidFill>
                  <a:schemeClr val="tx1"/>
                </a:solidFill>
                <a:latin typeface="Arial" charset="0"/>
                <a:ea typeface="+mn-ea"/>
                <a:cs typeface="+mn-cs"/>
              </a:rPr>
              <a:t>BNGV, zihinsel bariyerlerin üstesinden gelmek için uygun araçları düzenlemeyi başaramadı  ve/veya</a:t>
            </a:r>
          </a:p>
          <a:p>
            <a:pPr marL="685800" lvl="1" indent="-228600">
              <a:buFont typeface="+mj-lt"/>
              <a:buAutoNum type="arabicPeriod"/>
            </a:pPr>
            <a:r>
              <a:rPr lang="tr-TR" sz="1200" kern="1200" noProof="0" dirty="0" smtClean="0">
                <a:solidFill>
                  <a:schemeClr val="tx1"/>
                </a:solidFill>
                <a:latin typeface="Arial" charset="0"/>
                <a:ea typeface="+mn-ea"/>
                <a:cs typeface="+mn-cs"/>
              </a:rPr>
              <a:t>“</a:t>
            </a:r>
            <a:r>
              <a:rPr lang="tr-TR" sz="1200" i="1" kern="1200" noProof="0" dirty="0" smtClean="0">
                <a:solidFill>
                  <a:schemeClr val="tx1"/>
                </a:solidFill>
                <a:latin typeface="Arial" charset="0"/>
                <a:ea typeface="+mn-ea"/>
                <a:cs typeface="+mn-cs"/>
              </a:rPr>
              <a:t>Bütün problemler dış etkiler yüzündendir; bizim başarısızlığımız yüzünden değildir</a:t>
            </a:r>
            <a:r>
              <a:rPr lang="tr-TR" sz="1200" kern="1200" noProof="0" dirty="0" smtClean="0">
                <a:solidFill>
                  <a:schemeClr val="tx1"/>
                </a:solidFill>
                <a:latin typeface="Arial" charset="0"/>
                <a:ea typeface="+mn-ea"/>
                <a:cs typeface="+mn-cs"/>
              </a:rPr>
              <a:t>” gibi inançlar, </a:t>
            </a:r>
          </a:p>
          <a:p>
            <a:pPr marL="685800" lvl="1" indent="-228600">
              <a:buFont typeface="+mj-lt"/>
              <a:buAutoNum type="arabicPeriod"/>
            </a:pPr>
            <a:r>
              <a:rPr lang="tr-TR" sz="1200" kern="1200" noProof="0" dirty="0" smtClean="0">
                <a:solidFill>
                  <a:schemeClr val="tx1"/>
                </a:solidFill>
                <a:latin typeface="Arial" charset="0"/>
                <a:ea typeface="+mn-ea"/>
                <a:cs typeface="+mn-cs"/>
              </a:rPr>
              <a:t>Sürekli düşük SÇK nedeniyle eğitimli sınıfların özgüvenleri yıkılmış olabilir,  </a:t>
            </a:r>
          </a:p>
          <a:p>
            <a:pPr marL="685800" lvl="1" indent="-228600">
              <a:buFont typeface="+mj-lt"/>
              <a:buAutoNum type="arabicPeriod"/>
            </a:pPr>
            <a:r>
              <a:rPr lang="tr-TR" sz="1200" kern="1200" noProof="0" dirty="0" smtClean="0">
                <a:solidFill>
                  <a:schemeClr val="tx1"/>
                </a:solidFill>
                <a:latin typeface="Arial" charset="0"/>
                <a:ea typeface="+mn-ea"/>
                <a:cs typeface="+mn-cs"/>
              </a:rPr>
              <a:t>Sorgulanamazlık kültürü (eleştirel düşünce esasına göre değil), düşük </a:t>
            </a:r>
            <a:r>
              <a:rPr lang="tr-TR" sz="1200" kern="1200" noProof="0" dirty="0" err="1" smtClean="0">
                <a:solidFill>
                  <a:schemeClr val="tx1"/>
                </a:solidFill>
                <a:latin typeface="Arial" charset="0"/>
                <a:ea typeface="+mn-ea"/>
                <a:cs typeface="+mn-cs"/>
              </a:rPr>
              <a:t>SÇK’ni</a:t>
            </a:r>
            <a:r>
              <a:rPr lang="tr-TR" sz="1200" kern="1200" noProof="0" dirty="0" smtClean="0">
                <a:solidFill>
                  <a:schemeClr val="tx1"/>
                </a:solidFill>
                <a:latin typeface="Arial" charset="0"/>
                <a:ea typeface="+mn-ea"/>
                <a:cs typeface="+mn-cs"/>
              </a:rPr>
              <a:t> bir kader olarak kabullenmeye sebep olabilir. </a:t>
            </a:r>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35</a:t>
            </a:fld>
            <a:endParaRPr lang="tr-TR"/>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782638"/>
            <a:ext cx="4537075" cy="3403600"/>
          </a:xfrm>
        </p:spPr>
      </p:sp>
      <p:sp>
        <p:nvSpPr>
          <p:cNvPr id="3" name="Notes Placeholder 2"/>
          <p:cNvSpPr>
            <a:spLocks noGrp="1"/>
          </p:cNvSpPr>
          <p:nvPr>
            <p:ph type="body" idx="1"/>
          </p:nvPr>
        </p:nvSpPr>
        <p:spPr/>
        <p:txBody>
          <a:bodyPr>
            <a:normAutofit/>
          </a:bodyPr>
          <a:lstStyle/>
          <a:p>
            <a:pPr>
              <a:lnSpc>
                <a:spcPct val="120000"/>
              </a:lnSpc>
              <a:spcBef>
                <a:spcPts val="0"/>
              </a:spcBef>
              <a:spcAft>
                <a:spcPts val="600"/>
              </a:spcAft>
            </a:pPr>
            <a:endParaRPr lang="en-US" dirty="0" smtClean="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lvl="1" indent="-280800">
              <a:lnSpc>
                <a:spcPts val="1680"/>
              </a:lnSpc>
              <a:spcBef>
                <a:spcPts val="600"/>
              </a:spcBef>
              <a:spcAft>
                <a:spcPts val="600"/>
              </a:spcAft>
              <a:buFont typeface="Arial" pitchFamily="34" charset="0"/>
              <a:buChar char="•"/>
            </a:pPr>
            <a:r>
              <a:rPr lang="tr-TR" sz="1200" kern="1200" noProof="0" dirty="0" smtClean="0">
                <a:solidFill>
                  <a:schemeClr val="tx1"/>
                </a:solidFill>
                <a:latin typeface="Arial" charset="0"/>
                <a:ea typeface="+mn-ea"/>
                <a:cs typeface="+mn-cs"/>
              </a:rPr>
              <a:t>SÇK, bileşik malzemelerin çoklu katmanları gibidir. </a:t>
            </a:r>
          </a:p>
          <a:p>
            <a:pPr lvl="1" indent="-280800">
              <a:lnSpc>
                <a:spcPts val="1680"/>
              </a:lnSpc>
              <a:spcBef>
                <a:spcPts val="600"/>
              </a:spcBef>
              <a:spcAft>
                <a:spcPts val="600"/>
              </a:spcAft>
              <a:buFont typeface="Arial" pitchFamily="34" charset="0"/>
              <a:buChar char="•"/>
            </a:pPr>
            <a:r>
              <a:rPr lang="tr-TR" sz="1200" kern="1200" noProof="0" dirty="0" smtClean="0">
                <a:solidFill>
                  <a:schemeClr val="tx1"/>
                </a:solidFill>
                <a:latin typeface="Arial" charset="0"/>
                <a:ea typeface="+mn-ea"/>
                <a:cs typeface="+mn-cs"/>
              </a:rPr>
              <a:t>Gösterilen SÇK bir birey içindir; Bireysel, kurumsal ve toplumsal seviyelerin bileşenleri kolayca üretilebilir.</a:t>
            </a:r>
          </a:p>
          <a:p>
            <a:pPr lvl="1" indent="-280800">
              <a:lnSpc>
                <a:spcPts val="1680"/>
              </a:lnSpc>
              <a:spcBef>
                <a:spcPts val="600"/>
              </a:spcBef>
              <a:spcAft>
                <a:spcPts val="600"/>
              </a:spcAft>
              <a:buFont typeface="Arial" pitchFamily="34" charset="0"/>
              <a:buChar char="•"/>
            </a:pPr>
            <a:r>
              <a:rPr lang="tr-TR" sz="1200" kern="1200" noProof="0" dirty="0" smtClean="0">
                <a:solidFill>
                  <a:schemeClr val="tx1"/>
                </a:solidFill>
                <a:latin typeface="Arial" charset="0"/>
                <a:ea typeface="+mn-ea"/>
                <a:cs typeface="+mn-cs"/>
              </a:rPr>
              <a:t>Örneğin, bir bireyin </a:t>
            </a:r>
            <a:r>
              <a:rPr lang="tr-TR" sz="1200" i="1" kern="1200" noProof="0" dirty="0" smtClean="0">
                <a:solidFill>
                  <a:schemeClr val="tx1"/>
                </a:solidFill>
                <a:latin typeface="Arial" charset="0"/>
                <a:ea typeface="+mn-ea"/>
                <a:cs typeface="+mn-cs"/>
              </a:rPr>
              <a:t>kas gücü </a:t>
            </a:r>
            <a:r>
              <a:rPr lang="tr-TR" sz="1200" kern="1200" noProof="0" dirty="0" smtClean="0">
                <a:solidFill>
                  <a:schemeClr val="tx1"/>
                </a:solidFill>
                <a:latin typeface="Arial" charset="0"/>
                <a:ea typeface="+mn-ea"/>
                <a:cs typeface="+mn-cs"/>
              </a:rPr>
              <a:t>anlatabilir: </a:t>
            </a:r>
          </a:p>
          <a:p>
            <a:pPr lvl="2" indent="-280800">
              <a:lnSpc>
                <a:spcPts val="1680"/>
              </a:lnSpc>
              <a:spcBef>
                <a:spcPts val="600"/>
              </a:spcBef>
              <a:spcAft>
                <a:spcPts val="600"/>
              </a:spcAft>
              <a:buFont typeface="Arial" pitchFamily="34" charset="0"/>
              <a:buChar char="•"/>
            </a:pPr>
            <a:r>
              <a:rPr lang="tr-TR" sz="1200" kern="1200" noProof="0" dirty="0" smtClean="0">
                <a:solidFill>
                  <a:schemeClr val="tx1"/>
                </a:solidFill>
                <a:latin typeface="Arial" charset="0"/>
                <a:ea typeface="+mn-ea"/>
                <a:cs typeface="+mn-cs"/>
              </a:rPr>
              <a:t>Kurumsal düzeyde çeşitli </a:t>
            </a:r>
            <a:r>
              <a:rPr lang="tr-TR" sz="1200" i="1" kern="1200" noProof="0" dirty="0" smtClean="0">
                <a:solidFill>
                  <a:schemeClr val="tx1"/>
                </a:solidFill>
                <a:latin typeface="Arial" charset="0"/>
                <a:ea typeface="+mn-ea"/>
                <a:cs typeface="+mn-cs"/>
              </a:rPr>
              <a:t>zorlamaları</a:t>
            </a:r>
            <a:r>
              <a:rPr lang="tr-TR" sz="1200" kern="1200" noProof="0" dirty="0" smtClean="0">
                <a:solidFill>
                  <a:schemeClr val="tx1"/>
                </a:solidFill>
                <a:latin typeface="Arial" charset="0"/>
                <a:ea typeface="+mn-ea"/>
                <a:cs typeface="+mn-cs"/>
              </a:rPr>
              <a:t> veya</a:t>
            </a:r>
          </a:p>
          <a:p>
            <a:pPr lvl="2" indent="-280800">
              <a:lnSpc>
                <a:spcPts val="1680"/>
              </a:lnSpc>
              <a:spcBef>
                <a:spcPts val="600"/>
              </a:spcBef>
              <a:spcAft>
                <a:spcPts val="600"/>
              </a:spcAft>
              <a:buFont typeface="Arial" pitchFamily="34" charset="0"/>
              <a:buChar char="•"/>
            </a:pPr>
            <a:r>
              <a:rPr lang="tr-TR" sz="1200" kern="1200" noProof="0" dirty="0" smtClean="0">
                <a:solidFill>
                  <a:schemeClr val="tx1"/>
                </a:solidFill>
                <a:latin typeface="Arial" charset="0"/>
                <a:ea typeface="+mn-ea"/>
                <a:cs typeface="+mn-cs"/>
              </a:rPr>
              <a:t>Toplumsal düzeyde</a:t>
            </a:r>
            <a:r>
              <a:rPr lang="tr-TR" sz="1200" i="1" kern="1200" noProof="0" dirty="0" smtClean="0">
                <a:solidFill>
                  <a:schemeClr val="tx1"/>
                </a:solidFill>
                <a:latin typeface="Arial" charset="0"/>
                <a:ea typeface="+mn-ea"/>
                <a:cs typeface="+mn-cs"/>
              </a:rPr>
              <a:t> askeri veya polis kuvvetini</a:t>
            </a:r>
            <a:r>
              <a:rPr lang="tr-TR" sz="1200" kern="1200" noProof="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p:spPr>
      </p:sp>
      <p:sp>
        <p:nvSpPr>
          <p:cNvPr id="3" name="Notes Placeholder 2"/>
          <p:cNvSpPr>
            <a:spLocks noGrp="1"/>
          </p:cNvSpPr>
          <p:nvPr>
            <p:ph type="body" idx="1"/>
          </p:nvPr>
        </p:nvSpPr>
        <p:spPr/>
        <p:txBody>
          <a:bodyPr>
            <a:normAutofit/>
          </a:bodyPr>
          <a:lstStyle/>
          <a:p>
            <a:pPr marL="342900" marR="0" lvl="1" indent="-279400" algn="l" defTabSz="914400" rtl="0" eaLnBrk="1" fontAlgn="base" latinLnBrk="0" hangingPunct="1">
              <a:lnSpc>
                <a:spcPts val="1680"/>
              </a:lnSpc>
              <a:spcBef>
                <a:spcPts val="600"/>
              </a:spcBef>
              <a:spcAft>
                <a:spcPts val="60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pPr>
              <a:defRPr/>
            </a:pPr>
            <a:fld id="{F1790578-45A3-4ACA-AC01-1AF4FBA853B9}" type="slidenum">
              <a:rPr lang="tr-TR" smtClean="0"/>
              <a:pPr>
                <a:defRPr/>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00BA937-7639-4961-AEC1-CA403B36055B}" type="slidenum">
              <a:rPr lang="tr-TR"/>
              <a:pPr>
                <a:defRPr/>
              </a:pPr>
              <a:t>‹#›</a:t>
            </a:fld>
            <a:endParaRPr lang="tr-T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E6A5A09-C732-41D0-A89B-0DB493C53DBB}" type="slidenum">
              <a:rPr lang="tr-TR"/>
              <a:pPr>
                <a:defRPr/>
              </a:pPr>
              <a:t>‹#›</a:t>
            </a:fld>
            <a:endParaRPr lang="tr-T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E6C4D90-BDC3-4D18-ABB6-36DBD947A93E}" type="slidenum">
              <a:rPr lang="tr-TR"/>
              <a:pPr>
                <a:defRPr/>
              </a:pPr>
              <a:t>‹#›</a:t>
            </a:fld>
            <a:endParaRPr lang="tr-T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B8A0FF3-7970-4C8C-B44C-B4DE0C9D28B6}" type="slidenum">
              <a:rPr lang="tr-TR"/>
              <a:pPr>
                <a:defRPr/>
              </a:pPr>
              <a:t>‹#›</a:t>
            </a:fld>
            <a:endParaRPr lang="tr-T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C5D4A45-88A0-4229-ABB5-F788B94C6F46}" type="slidenum">
              <a:rPr lang="tr-TR"/>
              <a:pPr>
                <a:defRPr/>
              </a:pPr>
              <a:t>‹#›</a:t>
            </a:fld>
            <a:endParaRPr lang="tr-T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FC4E966-FD01-4A3F-9E80-81E181938E8D}" type="slidenum">
              <a:rPr lang="tr-TR"/>
              <a:pPr>
                <a:defRPr/>
              </a:pPr>
              <a:t>‹#›</a:t>
            </a:fld>
            <a:endParaRPr lang="tr-T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55B843C4-82B5-4FE0-A590-DCA4A905076A}" type="slidenum">
              <a:rPr lang="tr-TR"/>
              <a:pPr>
                <a:defRPr/>
              </a:pPr>
              <a:t>‹#›</a:t>
            </a:fld>
            <a:endParaRPr lang="tr-T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AD0E1AE-3B46-42B2-A450-52B9E34B2200}" type="slidenum">
              <a:rPr lang="tr-TR"/>
              <a:pPr>
                <a:defRPr/>
              </a:pPr>
              <a:t>‹#›</a:t>
            </a:fld>
            <a:endParaRPr lang="tr-T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7492543-1CBE-454B-89FF-DD8C6BCB9D2C}" type="slidenum">
              <a:rPr lang="tr-TR"/>
              <a:pPr>
                <a:defRPr/>
              </a:pPr>
              <a:t>‹#›</a:t>
            </a:fld>
            <a:endParaRPr lang="tr-T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2D0766A-858E-45D0-96BB-E5B6196EC137}" type="slidenum">
              <a:rPr lang="tr-TR"/>
              <a:pPr>
                <a:defRPr/>
              </a:pPr>
              <a:t>‹#›</a:t>
            </a:fld>
            <a:endParaRPr lang="tr-T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4C469F7-E365-45A7-96B4-3E6FB635F708}" type="slidenum">
              <a:rPr lang="tr-TR"/>
              <a:pPr>
                <a:defRPr/>
              </a:pPr>
              <a:t>‹#›</a:t>
            </a:fld>
            <a:endParaRPr lang="tr-T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F58CAE9-E70B-4A84-8872-1530619B3FF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6.jpeg"/><Relationship Id="rId1" Type="http://schemas.openxmlformats.org/officeDocument/2006/relationships/tags" Target="../tags/tag5.xml"/><Relationship Id="rId2"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5.png"/><Relationship Id="rId1" Type="http://schemas.openxmlformats.org/officeDocument/2006/relationships/tags" Target="../tags/tag6.xml"/><Relationship Id="rId2"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7.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comments" Target="../comments/comment1.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2F93E2BE-AA0E-4009-A3C5-8A823A0F4963}" type="slidenum">
              <a:rPr lang="tr-TR" smtClean="0"/>
              <a:pPr/>
              <a:t>1</a:t>
            </a:fld>
            <a:endParaRPr lang="tr-TR" smtClean="0"/>
          </a:p>
        </p:txBody>
      </p:sp>
      <p:sp>
        <p:nvSpPr>
          <p:cNvPr id="2051" name="Rectangle 2"/>
          <p:cNvSpPr>
            <a:spLocks noGrp="1" noChangeArrowheads="1"/>
          </p:cNvSpPr>
          <p:nvPr>
            <p:ph type="ctrTitle"/>
          </p:nvPr>
        </p:nvSpPr>
        <p:spPr>
          <a:solidFill>
            <a:srgbClr val="969696"/>
          </a:solidFill>
        </p:spPr>
        <p:txBody>
          <a:bodyPr/>
          <a:lstStyle/>
          <a:p>
            <a:pPr eaLnBrk="1" hangingPunct="1"/>
            <a:r>
              <a:rPr lang="tr-TR" sz="2800" dirty="0" smtClean="0">
                <a:solidFill>
                  <a:srgbClr val="FFFF00"/>
                </a:solidFill>
              </a:rPr>
              <a:t>Sorun Çözme Kabiliyeti</a:t>
            </a:r>
          </a:p>
        </p:txBody>
      </p:sp>
      <p:sp>
        <p:nvSpPr>
          <p:cNvPr id="2052" name="Rectangle 3"/>
          <p:cNvSpPr>
            <a:spLocks noGrp="1" noChangeArrowheads="1"/>
          </p:cNvSpPr>
          <p:nvPr>
            <p:ph type="subTitle" idx="1"/>
          </p:nvPr>
        </p:nvSpPr>
        <p:spPr>
          <a:xfrm>
            <a:off x="1371600" y="3886201"/>
            <a:ext cx="6434139" cy="2090738"/>
          </a:xfrm>
        </p:spPr>
        <p:txBody>
          <a:bodyPr/>
          <a:lstStyle/>
          <a:p>
            <a:pPr eaLnBrk="1" hangingPunct="1"/>
            <a:r>
              <a:rPr lang="tr-TR" sz="2400" dirty="0" smtClean="0"/>
              <a:t>Bireysel, kurumsal ve toplumsal ölçeklerde sorun çözme kabiliyetinin sonuçları</a:t>
            </a:r>
            <a:endParaRPr lang="en-US" sz="2000" dirty="0" smtClean="0"/>
          </a:p>
          <a:p>
            <a:pPr eaLnBrk="1" hangingPunct="1"/>
            <a:r>
              <a:rPr lang="en-US" sz="2000" dirty="0" smtClean="0"/>
              <a:t>M.T</a:t>
            </a:r>
            <a:r>
              <a:rPr lang="tr-TR" sz="2000" dirty="0" smtClean="0"/>
              <a:t>ı</a:t>
            </a:r>
            <a:r>
              <a:rPr lang="en-US" sz="2000" dirty="0" err="1" smtClean="0"/>
              <a:t>naz</a:t>
            </a:r>
            <a:r>
              <a:rPr lang="en-US" sz="2000" dirty="0" smtClean="0"/>
              <a:t> Titiz</a:t>
            </a:r>
          </a:p>
          <a:p>
            <a:pPr eaLnBrk="1" hangingPunct="1"/>
            <a:r>
              <a:rPr lang="tr-TR" sz="1000" dirty="0" smtClean="0"/>
              <a:t>23 Ekim </a:t>
            </a:r>
            <a:r>
              <a:rPr lang="en-US" sz="1000" dirty="0" smtClean="0"/>
              <a:t>2011 – Rev 8.0</a:t>
            </a:r>
            <a:endParaRPr lang="tr-TR" sz="1000" dirty="0" smtClean="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10</a:t>
            </a:fld>
            <a:endParaRPr lang="tr-TR" smtClean="0"/>
          </a:p>
        </p:txBody>
      </p:sp>
      <p:pic>
        <p:nvPicPr>
          <p:cNvPr id="4" name="Picture 3" descr="PSCcomponents5.jpg"/>
          <p:cNvPicPr>
            <a:picLocks noChangeAspect="1"/>
          </p:cNvPicPr>
          <p:nvPr/>
        </p:nvPicPr>
        <p:blipFill>
          <a:blip r:embed="rId3"/>
          <a:stretch>
            <a:fillRect/>
          </a:stretch>
        </p:blipFill>
        <p:spPr>
          <a:xfrm>
            <a:off x="93098" y="377005"/>
            <a:ext cx="8957804" cy="5121807"/>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11</a:t>
            </a:fld>
            <a:endParaRPr lang="tr-TR" smtClean="0"/>
          </a:p>
        </p:txBody>
      </p:sp>
      <p:pic>
        <p:nvPicPr>
          <p:cNvPr id="4" name="Picture 3" descr="PSCcomponents6.jpg"/>
          <p:cNvPicPr>
            <a:picLocks noChangeAspect="1"/>
          </p:cNvPicPr>
          <p:nvPr/>
        </p:nvPicPr>
        <p:blipFill>
          <a:blip r:embed="rId3"/>
          <a:stretch>
            <a:fillRect/>
          </a:stretch>
        </p:blipFill>
        <p:spPr>
          <a:xfrm>
            <a:off x="143132" y="396847"/>
            <a:ext cx="8857736" cy="5064591"/>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12</a:t>
            </a:fld>
            <a:endParaRPr lang="tr-TR" smtClean="0"/>
          </a:p>
        </p:txBody>
      </p:sp>
      <p:pic>
        <p:nvPicPr>
          <p:cNvPr id="4" name="Picture 3" descr="PSCcomponents7.jpg"/>
          <p:cNvPicPr>
            <a:picLocks noChangeAspect="1"/>
          </p:cNvPicPr>
          <p:nvPr/>
        </p:nvPicPr>
        <p:blipFill>
          <a:blip r:embed="rId3"/>
          <a:stretch>
            <a:fillRect/>
          </a:stretch>
        </p:blipFill>
        <p:spPr>
          <a:xfrm>
            <a:off x="0" y="401577"/>
            <a:ext cx="9144000" cy="5026587"/>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13</a:t>
            </a:fld>
            <a:endParaRPr lang="tr-TR" smtClean="0"/>
          </a:p>
        </p:txBody>
      </p:sp>
      <p:pic>
        <p:nvPicPr>
          <p:cNvPr id="4" name="Picture 3" descr="PSCcomponents8.jpg"/>
          <p:cNvPicPr>
            <a:picLocks noChangeAspect="1"/>
          </p:cNvPicPr>
          <p:nvPr/>
        </p:nvPicPr>
        <p:blipFill>
          <a:blip r:embed="rId3"/>
          <a:stretch>
            <a:fillRect/>
          </a:stretch>
        </p:blipFill>
        <p:spPr>
          <a:xfrm>
            <a:off x="0" y="402444"/>
            <a:ext cx="9144000" cy="5026587"/>
          </a:xfrm>
          <a:prstGeom prst="rect">
            <a:avLst/>
          </a:prstGeo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14</a:t>
            </a:fld>
            <a:endParaRPr lang="tr-TR" smtClean="0"/>
          </a:p>
        </p:txBody>
      </p:sp>
      <p:pic>
        <p:nvPicPr>
          <p:cNvPr id="4" name="Picture 3" descr="PSCcomponents9.jpg"/>
          <p:cNvPicPr>
            <a:picLocks noChangeAspect="1"/>
          </p:cNvPicPr>
          <p:nvPr/>
        </p:nvPicPr>
        <p:blipFill>
          <a:blip r:embed="rId3"/>
          <a:stretch>
            <a:fillRect/>
          </a:stretch>
        </p:blipFill>
        <p:spPr>
          <a:xfrm>
            <a:off x="0" y="357909"/>
            <a:ext cx="9144000" cy="4994872"/>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AD0E1AE-3B46-42B2-A450-52B9E34B2200}" type="slidenum">
              <a:rPr lang="tr-TR"/>
              <a:pPr>
                <a:defRPr/>
              </a:pPr>
              <a:t>15</a:t>
            </a:fld>
            <a:endParaRPr lang="tr-TR"/>
          </a:p>
        </p:txBody>
      </p:sp>
      <p:pic>
        <p:nvPicPr>
          <p:cNvPr id="5" name="Picture 4" descr="PSCcomponents10.jpg"/>
          <p:cNvPicPr>
            <a:picLocks noChangeAspect="1"/>
          </p:cNvPicPr>
          <p:nvPr/>
        </p:nvPicPr>
        <p:blipFill>
          <a:blip r:embed="rId3"/>
          <a:stretch>
            <a:fillRect/>
          </a:stretch>
        </p:blipFill>
        <p:spPr>
          <a:xfrm>
            <a:off x="51536" y="515901"/>
            <a:ext cx="9040927" cy="4938570"/>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p>
            <a:fld id="{117298FF-8FFF-4D22-BCDD-7F8194D9363C}" type="slidenum">
              <a:rPr lang="tr-TR" smtClean="0"/>
              <a:pPr/>
              <a:t>16</a:t>
            </a:fld>
            <a:endParaRPr lang="tr-TR" smtClean="0"/>
          </a:p>
        </p:txBody>
      </p:sp>
      <p:sp>
        <p:nvSpPr>
          <p:cNvPr id="6147" name="Rectangle 2"/>
          <p:cNvSpPr>
            <a:spLocks noGrp="1" noChangeArrowheads="1"/>
          </p:cNvSpPr>
          <p:nvPr>
            <p:ph type="title"/>
          </p:nvPr>
        </p:nvSpPr>
        <p:spPr>
          <a:xfrm>
            <a:off x="254001" y="203201"/>
            <a:ext cx="8623300" cy="649288"/>
          </a:xfrm>
          <a:solidFill>
            <a:srgbClr val="969696"/>
          </a:solidFill>
        </p:spPr>
        <p:txBody>
          <a:bodyPr/>
          <a:lstStyle/>
          <a:p>
            <a:pPr eaLnBrk="1" hangingPunct="1">
              <a:lnSpc>
                <a:spcPct val="85000"/>
              </a:lnSpc>
            </a:pPr>
            <a:r>
              <a:rPr lang="tr-TR" sz="2400" dirty="0" smtClean="0">
                <a:solidFill>
                  <a:srgbClr val="FFFF00"/>
                </a:solidFill>
              </a:rPr>
              <a:t>Bireysel, kurumsal, toplumsal </a:t>
            </a:r>
            <a:r>
              <a:rPr lang="tr-TR" sz="2400" dirty="0" err="1" smtClean="0">
                <a:solidFill>
                  <a:srgbClr val="FFFF00"/>
                </a:solidFill>
              </a:rPr>
              <a:t>SÇK’lerinin</a:t>
            </a:r>
            <a:r>
              <a:rPr lang="tr-TR" sz="2400" dirty="0" smtClean="0">
                <a:solidFill>
                  <a:srgbClr val="FFFF00"/>
                </a:solidFill>
              </a:rPr>
              <a:t> karşılıklı ilişkileri</a:t>
            </a:r>
            <a:r>
              <a:rPr lang="en-US" sz="2400" dirty="0" smtClean="0">
                <a:solidFill>
                  <a:srgbClr val="FFFF00"/>
                </a:solidFill>
              </a:rPr>
              <a:t>. </a:t>
            </a:r>
            <a:endParaRPr lang="tr-TR" sz="2400" dirty="0" smtClean="0">
              <a:solidFill>
                <a:srgbClr val="FFFF00"/>
              </a:solidFill>
            </a:endParaRPr>
          </a:p>
        </p:txBody>
      </p:sp>
      <p:sp>
        <p:nvSpPr>
          <p:cNvPr id="9219" name="Rectangle 3"/>
          <p:cNvSpPr>
            <a:spLocks noChangeArrowheads="1"/>
          </p:cNvSpPr>
          <p:nvPr/>
        </p:nvSpPr>
        <p:spPr bwMode="auto">
          <a:xfrm>
            <a:off x="852488" y="2120900"/>
            <a:ext cx="1219200" cy="571500"/>
          </a:xfrm>
          <a:prstGeom prst="rect">
            <a:avLst/>
          </a:prstGeom>
          <a:solidFill>
            <a:schemeClr val="accent1"/>
          </a:solidFill>
          <a:ln w="9525">
            <a:solidFill>
              <a:schemeClr val="bg1"/>
            </a:solidFill>
            <a:miter lim="800000"/>
            <a:headEnd/>
            <a:tailEnd/>
          </a:ln>
        </p:spPr>
        <p:txBody>
          <a:bodyPr wrap="none" lIns="18000" tIns="36000" rIns="18000" bIns="36000" anchor="ctr"/>
          <a:lstStyle/>
          <a:p>
            <a:pPr algn="ctr"/>
            <a:r>
              <a:rPr lang="tr-TR" b="1" dirty="0" smtClean="0">
                <a:solidFill>
                  <a:srgbClr val="0070C0"/>
                </a:solidFill>
              </a:rPr>
              <a:t>Bireysel </a:t>
            </a:r>
          </a:p>
          <a:p>
            <a:pPr algn="ctr"/>
            <a:r>
              <a:rPr lang="tr-TR" b="1" dirty="0" smtClean="0">
                <a:solidFill>
                  <a:srgbClr val="0070C0"/>
                </a:solidFill>
              </a:rPr>
              <a:t>bellekler</a:t>
            </a:r>
            <a:endParaRPr lang="tr-TR" b="1" dirty="0">
              <a:solidFill>
                <a:srgbClr val="0070C0"/>
              </a:solidFill>
            </a:endParaRPr>
          </a:p>
        </p:txBody>
      </p:sp>
      <p:sp>
        <p:nvSpPr>
          <p:cNvPr id="9220" name="Rectangle 4"/>
          <p:cNvSpPr>
            <a:spLocks noChangeArrowheads="1"/>
          </p:cNvSpPr>
          <p:nvPr/>
        </p:nvSpPr>
        <p:spPr bwMode="auto">
          <a:xfrm>
            <a:off x="852488" y="3405188"/>
            <a:ext cx="1219200" cy="571500"/>
          </a:xfrm>
          <a:prstGeom prst="rect">
            <a:avLst/>
          </a:prstGeom>
          <a:solidFill>
            <a:schemeClr val="accent1"/>
          </a:solidFill>
          <a:ln w="9525">
            <a:solidFill>
              <a:schemeClr val="bg1"/>
            </a:solidFill>
            <a:miter lim="800000"/>
            <a:headEnd/>
            <a:tailEnd/>
          </a:ln>
        </p:spPr>
        <p:txBody>
          <a:bodyPr wrap="none" lIns="18000" tIns="36000" rIns="18000" bIns="36000" anchor="ctr"/>
          <a:lstStyle/>
          <a:p>
            <a:pPr algn="ctr"/>
            <a:r>
              <a:rPr lang="tr-TR" b="1" dirty="0" smtClean="0">
                <a:solidFill>
                  <a:srgbClr val="FA2906"/>
                </a:solidFill>
              </a:rPr>
              <a:t>Bireysel</a:t>
            </a:r>
            <a:endParaRPr lang="tr-TR" b="1" dirty="0">
              <a:solidFill>
                <a:srgbClr val="FA2906"/>
              </a:solidFill>
            </a:endParaRPr>
          </a:p>
          <a:p>
            <a:pPr algn="ctr"/>
            <a:r>
              <a:rPr lang="tr-TR" b="1" dirty="0" smtClean="0">
                <a:solidFill>
                  <a:srgbClr val="FA2906"/>
                </a:solidFill>
              </a:rPr>
              <a:t>SÇK</a:t>
            </a:r>
            <a:endParaRPr lang="tr-TR" b="1" dirty="0">
              <a:solidFill>
                <a:srgbClr val="FA2906"/>
              </a:solidFill>
            </a:endParaRPr>
          </a:p>
        </p:txBody>
      </p:sp>
      <p:sp>
        <p:nvSpPr>
          <p:cNvPr id="9221" name="Rectangle 5"/>
          <p:cNvSpPr>
            <a:spLocks noChangeArrowheads="1"/>
          </p:cNvSpPr>
          <p:nvPr/>
        </p:nvSpPr>
        <p:spPr bwMode="auto">
          <a:xfrm>
            <a:off x="6911975" y="2095500"/>
            <a:ext cx="1371600" cy="571500"/>
          </a:xfrm>
          <a:prstGeom prst="rect">
            <a:avLst/>
          </a:prstGeom>
          <a:solidFill>
            <a:schemeClr val="accent1"/>
          </a:solidFill>
          <a:ln w="9525">
            <a:solidFill>
              <a:schemeClr val="bg1"/>
            </a:solidFill>
            <a:miter lim="800000"/>
            <a:headEnd/>
            <a:tailEnd/>
          </a:ln>
        </p:spPr>
        <p:txBody>
          <a:bodyPr wrap="none" lIns="18000" tIns="36000" rIns="18000" bIns="36000" anchor="ctr"/>
          <a:lstStyle/>
          <a:p>
            <a:pPr algn="ctr"/>
            <a:r>
              <a:rPr lang="tr-TR" b="1" dirty="0" smtClean="0">
                <a:solidFill>
                  <a:srgbClr val="0070C0"/>
                </a:solidFill>
              </a:rPr>
              <a:t>Toplumsal</a:t>
            </a:r>
          </a:p>
          <a:p>
            <a:pPr algn="ctr"/>
            <a:r>
              <a:rPr lang="tr-TR" b="1" dirty="0" smtClean="0">
                <a:solidFill>
                  <a:srgbClr val="0070C0"/>
                </a:solidFill>
              </a:rPr>
              <a:t>bellek</a:t>
            </a:r>
            <a:endParaRPr lang="tr-TR" b="1" dirty="0">
              <a:solidFill>
                <a:srgbClr val="0070C0"/>
              </a:solidFill>
            </a:endParaRPr>
          </a:p>
        </p:txBody>
      </p:sp>
      <p:sp>
        <p:nvSpPr>
          <p:cNvPr id="9222" name="Rectangle 6"/>
          <p:cNvSpPr>
            <a:spLocks noChangeArrowheads="1"/>
          </p:cNvSpPr>
          <p:nvPr/>
        </p:nvSpPr>
        <p:spPr bwMode="auto">
          <a:xfrm>
            <a:off x="6911975" y="3379788"/>
            <a:ext cx="1219200" cy="571500"/>
          </a:xfrm>
          <a:prstGeom prst="rect">
            <a:avLst/>
          </a:prstGeom>
          <a:solidFill>
            <a:schemeClr val="accent1"/>
          </a:solidFill>
          <a:ln w="9525">
            <a:solidFill>
              <a:schemeClr val="bg1"/>
            </a:solidFill>
            <a:miter lim="800000"/>
            <a:headEnd/>
            <a:tailEnd/>
          </a:ln>
        </p:spPr>
        <p:txBody>
          <a:bodyPr wrap="none" lIns="18000" tIns="36000" rIns="18000" bIns="36000" anchor="ctr"/>
          <a:lstStyle/>
          <a:p>
            <a:pPr algn="ctr"/>
            <a:r>
              <a:rPr lang="tr-TR" b="1" dirty="0" smtClean="0">
                <a:solidFill>
                  <a:srgbClr val="FA2906"/>
                </a:solidFill>
              </a:rPr>
              <a:t>Toplumsal</a:t>
            </a:r>
            <a:endParaRPr lang="en-US" b="1" dirty="0">
              <a:solidFill>
                <a:srgbClr val="FA2906"/>
              </a:solidFill>
            </a:endParaRPr>
          </a:p>
          <a:p>
            <a:pPr algn="ctr"/>
            <a:r>
              <a:rPr lang="tr-TR" b="1" dirty="0" smtClean="0">
                <a:solidFill>
                  <a:srgbClr val="FA2906"/>
                </a:solidFill>
              </a:rPr>
              <a:t>SÇK</a:t>
            </a:r>
            <a:endParaRPr lang="tr-TR" b="1" dirty="0">
              <a:solidFill>
                <a:srgbClr val="FA2906"/>
              </a:solidFill>
            </a:endParaRPr>
          </a:p>
        </p:txBody>
      </p:sp>
      <p:sp>
        <p:nvSpPr>
          <p:cNvPr id="9223" name="Rectangle 7"/>
          <p:cNvSpPr>
            <a:spLocks noChangeArrowheads="1"/>
          </p:cNvSpPr>
          <p:nvPr/>
        </p:nvSpPr>
        <p:spPr bwMode="auto">
          <a:xfrm>
            <a:off x="3889375" y="2120900"/>
            <a:ext cx="1219200" cy="571500"/>
          </a:xfrm>
          <a:prstGeom prst="rect">
            <a:avLst/>
          </a:prstGeom>
          <a:solidFill>
            <a:schemeClr val="accent1"/>
          </a:solidFill>
          <a:ln w="9525">
            <a:solidFill>
              <a:schemeClr val="bg1"/>
            </a:solidFill>
            <a:miter lim="800000"/>
            <a:headEnd/>
            <a:tailEnd/>
          </a:ln>
        </p:spPr>
        <p:txBody>
          <a:bodyPr wrap="none" lIns="18000" tIns="36000" rIns="18000" bIns="36000" anchor="ctr"/>
          <a:lstStyle/>
          <a:p>
            <a:pPr algn="ctr"/>
            <a:r>
              <a:rPr lang="tr-TR" b="1" dirty="0" smtClean="0">
                <a:solidFill>
                  <a:srgbClr val="0070C0"/>
                </a:solidFill>
              </a:rPr>
              <a:t>Kurumsal </a:t>
            </a:r>
          </a:p>
          <a:p>
            <a:pPr algn="ctr"/>
            <a:r>
              <a:rPr lang="tr-TR" b="1" dirty="0" smtClean="0">
                <a:solidFill>
                  <a:srgbClr val="0070C0"/>
                </a:solidFill>
              </a:rPr>
              <a:t>bellekler</a:t>
            </a:r>
            <a:r>
              <a:rPr lang="en-US" b="1" dirty="0" smtClean="0">
                <a:solidFill>
                  <a:srgbClr val="0070C0"/>
                </a:solidFill>
              </a:rPr>
              <a:t> </a:t>
            </a:r>
            <a:endParaRPr lang="en-US" b="1" dirty="0">
              <a:solidFill>
                <a:srgbClr val="0070C0"/>
              </a:solidFill>
            </a:endParaRPr>
          </a:p>
        </p:txBody>
      </p:sp>
      <p:sp>
        <p:nvSpPr>
          <p:cNvPr id="9224" name="Rectangle 8"/>
          <p:cNvSpPr>
            <a:spLocks noChangeArrowheads="1"/>
          </p:cNvSpPr>
          <p:nvPr/>
        </p:nvSpPr>
        <p:spPr bwMode="auto">
          <a:xfrm>
            <a:off x="3889375" y="3405188"/>
            <a:ext cx="1219200" cy="571500"/>
          </a:xfrm>
          <a:prstGeom prst="rect">
            <a:avLst/>
          </a:prstGeom>
          <a:solidFill>
            <a:schemeClr val="accent1"/>
          </a:solidFill>
          <a:ln w="9525">
            <a:solidFill>
              <a:schemeClr val="bg1"/>
            </a:solidFill>
            <a:miter lim="800000"/>
            <a:headEnd/>
            <a:tailEnd/>
          </a:ln>
        </p:spPr>
        <p:txBody>
          <a:bodyPr wrap="none" lIns="18000" tIns="36000" rIns="18000" bIns="36000" anchor="ctr"/>
          <a:lstStyle/>
          <a:p>
            <a:pPr algn="ctr"/>
            <a:r>
              <a:rPr lang="tr-TR" b="1" dirty="0" smtClean="0">
                <a:solidFill>
                  <a:srgbClr val="FA2906"/>
                </a:solidFill>
              </a:rPr>
              <a:t>Kurumsal</a:t>
            </a:r>
            <a:endParaRPr lang="tr-TR" b="1" dirty="0">
              <a:solidFill>
                <a:srgbClr val="FA2906"/>
              </a:solidFill>
            </a:endParaRPr>
          </a:p>
          <a:p>
            <a:pPr algn="ctr"/>
            <a:r>
              <a:rPr lang="tr-TR" b="1" dirty="0" smtClean="0">
                <a:solidFill>
                  <a:srgbClr val="FA2906"/>
                </a:solidFill>
              </a:rPr>
              <a:t>SÇK</a:t>
            </a:r>
            <a:endParaRPr lang="tr-TR" b="1" dirty="0">
              <a:solidFill>
                <a:srgbClr val="FA2906"/>
              </a:solidFill>
            </a:endParaRPr>
          </a:p>
        </p:txBody>
      </p:sp>
      <p:sp>
        <p:nvSpPr>
          <p:cNvPr id="9225" name="AutoShape 9"/>
          <p:cNvSpPr>
            <a:spLocks noChangeArrowheads="1"/>
          </p:cNvSpPr>
          <p:nvPr/>
        </p:nvSpPr>
        <p:spPr bwMode="auto">
          <a:xfrm>
            <a:off x="1270001" y="2717800"/>
            <a:ext cx="393700" cy="647700"/>
          </a:xfrm>
          <a:prstGeom prst="upDownArrow">
            <a:avLst>
              <a:gd name="adj1" fmla="val 50000"/>
              <a:gd name="adj2" fmla="val 32903"/>
            </a:avLst>
          </a:prstGeom>
          <a:solidFill>
            <a:srgbClr val="8995EF"/>
          </a:solidFill>
          <a:ln w="9525">
            <a:noFill/>
            <a:miter lim="800000"/>
            <a:headEnd/>
            <a:tailEnd/>
          </a:ln>
        </p:spPr>
        <p:txBody>
          <a:bodyPr wrap="none" anchor="ctr"/>
          <a:lstStyle/>
          <a:p>
            <a:endParaRPr lang="en-US" dirty="0"/>
          </a:p>
        </p:txBody>
      </p:sp>
      <p:sp>
        <p:nvSpPr>
          <p:cNvPr id="9226" name="AutoShape 10"/>
          <p:cNvSpPr>
            <a:spLocks noChangeArrowheads="1"/>
          </p:cNvSpPr>
          <p:nvPr/>
        </p:nvSpPr>
        <p:spPr bwMode="auto">
          <a:xfrm>
            <a:off x="7342189" y="2719388"/>
            <a:ext cx="393700" cy="647700"/>
          </a:xfrm>
          <a:prstGeom prst="upDownArrow">
            <a:avLst>
              <a:gd name="adj1" fmla="val 50000"/>
              <a:gd name="adj2" fmla="val 32903"/>
            </a:avLst>
          </a:prstGeom>
          <a:solidFill>
            <a:srgbClr val="8995EF"/>
          </a:solidFill>
          <a:ln w="9525">
            <a:noFill/>
            <a:miter lim="800000"/>
            <a:headEnd/>
            <a:tailEnd/>
          </a:ln>
        </p:spPr>
        <p:txBody>
          <a:bodyPr wrap="none" anchor="ctr"/>
          <a:lstStyle/>
          <a:p>
            <a:endParaRPr lang="en-US" dirty="0"/>
          </a:p>
        </p:txBody>
      </p:sp>
      <p:sp>
        <p:nvSpPr>
          <p:cNvPr id="9227" name="AutoShape 11"/>
          <p:cNvSpPr>
            <a:spLocks noChangeArrowheads="1"/>
          </p:cNvSpPr>
          <p:nvPr/>
        </p:nvSpPr>
        <p:spPr bwMode="auto">
          <a:xfrm>
            <a:off x="4295775" y="2720975"/>
            <a:ext cx="393700" cy="647700"/>
          </a:xfrm>
          <a:prstGeom prst="upDownArrow">
            <a:avLst>
              <a:gd name="adj1" fmla="val 50000"/>
              <a:gd name="adj2" fmla="val 32903"/>
            </a:avLst>
          </a:prstGeom>
          <a:solidFill>
            <a:srgbClr val="8995EF"/>
          </a:solidFill>
          <a:ln w="9525">
            <a:noFill/>
            <a:miter lim="800000"/>
            <a:headEnd/>
            <a:tailEnd/>
          </a:ln>
        </p:spPr>
        <p:txBody>
          <a:bodyPr wrap="none" anchor="ctr"/>
          <a:lstStyle/>
          <a:p>
            <a:endParaRPr lang="en-US" dirty="0"/>
          </a:p>
        </p:txBody>
      </p:sp>
      <p:sp>
        <p:nvSpPr>
          <p:cNvPr id="9228" name="AutoShape 12"/>
          <p:cNvSpPr>
            <a:spLocks noChangeArrowheads="1"/>
          </p:cNvSpPr>
          <p:nvPr/>
        </p:nvSpPr>
        <p:spPr bwMode="auto">
          <a:xfrm>
            <a:off x="2146300" y="3556000"/>
            <a:ext cx="1752600" cy="368300"/>
          </a:xfrm>
          <a:prstGeom prst="leftRightArrow">
            <a:avLst>
              <a:gd name="adj1" fmla="val 50000"/>
              <a:gd name="adj2" fmla="val 95172"/>
            </a:avLst>
          </a:prstGeom>
          <a:solidFill>
            <a:srgbClr val="8995EF"/>
          </a:solidFill>
          <a:ln w="9525">
            <a:noFill/>
            <a:miter lim="800000"/>
            <a:headEnd/>
            <a:tailEnd/>
          </a:ln>
        </p:spPr>
        <p:txBody>
          <a:bodyPr wrap="none" anchor="ctr"/>
          <a:lstStyle/>
          <a:p>
            <a:pPr algn="ctr"/>
            <a:endParaRPr lang="en-US" dirty="0"/>
          </a:p>
        </p:txBody>
      </p:sp>
      <p:sp>
        <p:nvSpPr>
          <p:cNvPr id="9229" name="AutoShape 13"/>
          <p:cNvSpPr>
            <a:spLocks noChangeArrowheads="1"/>
          </p:cNvSpPr>
          <p:nvPr/>
        </p:nvSpPr>
        <p:spPr bwMode="auto">
          <a:xfrm>
            <a:off x="5157788" y="3519489"/>
            <a:ext cx="1752600" cy="368300"/>
          </a:xfrm>
          <a:prstGeom prst="leftRightArrow">
            <a:avLst>
              <a:gd name="adj1" fmla="val 50000"/>
              <a:gd name="adj2" fmla="val 95172"/>
            </a:avLst>
          </a:prstGeom>
          <a:solidFill>
            <a:srgbClr val="8995EF"/>
          </a:solidFill>
          <a:ln w="9525">
            <a:noFill/>
            <a:miter lim="800000"/>
            <a:headEnd/>
            <a:tailEnd/>
          </a:ln>
        </p:spPr>
        <p:txBody>
          <a:bodyPr wrap="none" anchor="ctr"/>
          <a:lstStyle/>
          <a:p>
            <a:pPr algn="ctr"/>
            <a:endParaRPr lang="en-US" dirty="0"/>
          </a:p>
        </p:txBody>
      </p:sp>
      <p:cxnSp>
        <p:nvCxnSpPr>
          <p:cNvPr id="9230" name="AutoShape 14"/>
          <p:cNvCxnSpPr>
            <a:cxnSpLocks noChangeShapeType="1"/>
          </p:cNvCxnSpPr>
          <p:nvPr/>
        </p:nvCxnSpPr>
        <p:spPr bwMode="auto">
          <a:xfrm rot="5400000" flipV="1">
            <a:off x="2979739" y="628651"/>
            <a:ext cx="1588" cy="3036887"/>
          </a:xfrm>
          <a:prstGeom prst="curvedConnector3">
            <a:avLst>
              <a:gd name="adj1" fmla="val -55900014"/>
            </a:avLst>
          </a:prstGeom>
          <a:noFill/>
          <a:ln w="76200">
            <a:solidFill>
              <a:srgbClr val="B3AAF4"/>
            </a:solidFill>
            <a:round/>
            <a:headEnd type="triangle" w="med" len="med"/>
            <a:tailEnd type="triangle" w="med" len="med"/>
          </a:ln>
        </p:spPr>
      </p:cxnSp>
      <p:cxnSp>
        <p:nvCxnSpPr>
          <p:cNvPr id="9231" name="AutoShape 15"/>
          <p:cNvCxnSpPr>
            <a:cxnSpLocks noChangeShapeType="1"/>
          </p:cNvCxnSpPr>
          <p:nvPr/>
        </p:nvCxnSpPr>
        <p:spPr bwMode="auto">
          <a:xfrm rot="5400000" flipV="1">
            <a:off x="6080125" y="617538"/>
            <a:ext cx="1587" cy="3036888"/>
          </a:xfrm>
          <a:prstGeom prst="curvedConnector3">
            <a:avLst>
              <a:gd name="adj1" fmla="val -55900014"/>
            </a:avLst>
          </a:prstGeom>
          <a:noFill/>
          <a:ln w="76200">
            <a:solidFill>
              <a:srgbClr val="B3AAF4"/>
            </a:solidFill>
            <a:round/>
            <a:headEnd type="triangle" w="med" len="med"/>
            <a:tailEnd type="triangle" w="med" len="med"/>
          </a:ln>
        </p:spPr>
      </p:cxnSp>
      <p:cxnSp>
        <p:nvCxnSpPr>
          <p:cNvPr id="9232" name="AutoShape 16"/>
          <p:cNvCxnSpPr>
            <a:cxnSpLocks noChangeShapeType="1"/>
            <a:stCxn id="9219" idx="0"/>
            <a:endCxn id="9221" idx="0"/>
          </p:cNvCxnSpPr>
          <p:nvPr/>
        </p:nvCxnSpPr>
        <p:spPr bwMode="auto">
          <a:xfrm rot="-5400000">
            <a:off x="4517233" y="-959643"/>
            <a:ext cx="25400" cy="6135687"/>
          </a:xfrm>
          <a:prstGeom prst="curvedConnector3">
            <a:avLst>
              <a:gd name="adj1" fmla="val 4593750"/>
            </a:avLst>
          </a:prstGeom>
          <a:noFill/>
          <a:ln w="76200">
            <a:solidFill>
              <a:srgbClr val="B3AAF4"/>
            </a:solidFill>
            <a:round/>
            <a:headEnd type="triangle" w="med" len="med"/>
            <a:tailEnd type="triangle" w="med" len="med"/>
          </a:ln>
        </p:spPr>
      </p:cxnSp>
      <p:sp>
        <p:nvSpPr>
          <p:cNvPr id="9233" name="Rectangle 17"/>
          <p:cNvSpPr>
            <a:spLocks noChangeArrowheads="1"/>
          </p:cNvSpPr>
          <p:nvPr/>
        </p:nvSpPr>
        <p:spPr bwMode="auto">
          <a:xfrm>
            <a:off x="3382963" y="4930776"/>
            <a:ext cx="2222500" cy="558800"/>
          </a:xfrm>
          <a:prstGeom prst="rect">
            <a:avLst/>
          </a:prstGeom>
          <a:solidFill>
            <a:srgbClr val="FFFF00"/>
          </a:solidFill>
          <a:ln w="9525">
            <a:solidFill>
              <a:schemeClr val="bg1"/>
            </a:solidFill>
            <a:miter lim="800000"/>
            <a:headEnd/>
            <a:tailEnd/>
          </a:ln>
        </p:spPr>
        <p:txBody>
          <a:bodyPr wrap="none" lIns="18000" tIns="36000" rIns="18000" bIns="36000" anchor="ctr"/>
          <a:lstStyle/>
          <a:p>
            <a:pPr algn="ctr"/>
            <a:r>
              <a:rPr lang="tr-TR" b="1" dirty="0" smtClean="0">
                <a:solidFill>
                  <a:schemeClr val="bg1">
                    <a:lumMod val="50000"/>
                  </a:schemeClr>
                </a:solidFill>
              </a:rPr>
              <a:t>Dış etkiler</a:t>
            </a:r>
            <a:endParaRPr lang="tr-TR" b="1" dirty="0">
              <a:solidFill>
                <a:schemeClr val="bg1">
                  <a:lumMod val="50000"/>
                </a:schemeClr>
              </a:solidFill>
            </a:endParaRPr>
          </a:p>
        </p:txBody>
      </p:sp>
      <p:cxnSp>
        <p:nvCxnSpPr>
          <p:cNvPr id="9234" name="AutoShape 18"/>
          <p:cNvCxnSpPr>
            <a:cxnSpLocks noChangeShapeType="1"/>
            <a:stCxn id="9233" idx="1"/>
          </p:cNvCxnSpPr>
          <p:nvPr/>
        </p:nvCxnSpPr>
        <p:spPr bwMode="auto">
          <a:xfrm rot="10800000">
            <a:off x="2070102" y="3822702"/>
            <a:ext cx="1312863" cy="1387475"/>
          </a:xfrm>
          <a:prstGeom prst="curvedConnector2">
            <a:avLst/>
          </a:prstGeom>
          <a:noFill/>
          <a:ln w="76200">
            <a:solidFill>
              <a:srgbClr val="00B050"/>
            </a:solidFill>
            <a:round/>
            <a:headEnd/>
            <a:tailEnd type="triangle" w="med" len="med"/>
          </a:ln>
        </p:spPr>
      </p:cxnSp>
      <p:cxnSp>
        <p:nvCxnSpPr>
          <p:cNvPr id="9235" name="AutoShape 19"/>
          <p:cNvCxnSpPr>
            <a:cxnSpLocks noChangeShapeType="1"/>
            <a:stCxn id="9233" idx="0"/>
          </p:cNvCxnSpPr>
          <p:nvPr/>
        </p:nvCxnSpPr>
        <p:spPr bwMode="auto">
          <a:xfrm rot="5400000" flipH="1" flipV="1">
            <a:off x="4214023" y="4636293"/>
            <a:ext cx="574675" cy="14291"/>
          </a:xfrm>
          <a:prstGeom prst="curvedConnector3">
            <a:avLst>
              <a:gd name="adj1" fmla="val 50000"/>
            </a:avLst>
          </a:prstGeom>
          <a:noFill/>
          <a:ln w="76200">
            <a:solidFill>
              <a:srgbClr val="00B050"/>
            </a:solidFill>
            <a:round/>
            <a:headEnd/>
            <a:tailEnd type="triangle" w="med" len="med"/>
          </a:ln>
        </p:spPr>
      </p:cxnSp>
      <p:cxnSp>
        <p:nvCxnSpPr>
          <p:cNvPr id="9236" name="AutoShape 20"/>
          <p:cNvCxnSpPr>
            <a:cxnSpLocks noChangeShapeType="1"/>
            <a:stCxn id="9233" idx="3"/>
          </p:cNvCxnSpPr>
          <p:nvPr/>
        </p:nvCxnSpPr>
        <p:spPr bwMode="auto">
          <a:xfrm flipV="1">
            <a:off x="5605465" y="3797301"/>
            <a:ext cx="1328737" cy="1412875"/>
          </a:xfrm>
          <a:prstGeom prst="curvedConnector2">
            <a:avLst/>
          </a:prstGeom>
          <a:noFill/>
          <a:ln w="76200">
            <a:solidFill>
              <a:srgbClr val="00B050"/>
            </a:solidFill>
            <a:round/>
            <a:headEnd/>
            <a:tailEnd type="triangle" w="med" len="med"/>
          </a:ln>
        </p:spPr>
      </p:cxnSp>
      <p:cxnSp>
        <p:nvCxnSpPr>
          <p:cNvPr id="9237" name="AutoShape 21"/>
          <p:cNvCxnSpPr>
            <a:cxnSpLocks noChangeShapeType="1"/>
            <a:stCxn id="9222" idx="2"/>
            <a:endCxn id="9220" idx="2"/>
          </p:cNvCxnSpPr>
          <p:nvPr/>
        </p:nvCxnSpPr>
        <p:spPr bwMode="auto">
          <a:xfrm rot="5400000">
            <a:off x="4479133" y="934245"/>
            <a:ext cx="25400" cy="6059487"/>
          </a:xfrm>
          <a:prstGeom prst="curvedConnector3">
            <a:avLst>
              <a:gd name="adj1" fmla="val 8306250"/>
            </a:avLst>
          </a:prstGeom>
          <a:noFill/>
          <a:ln w="76200">
            <a:solidFill>
              <a:srgbClr val="B3AAF4"/>
            </a:solidFill>
            <a:round/>
            <a:headEnd type="triangle" w="med" len="med"/>
            <a:tailEnd type="triangle" w="med" len="med"/>
          </a:ln>
        </p:spPr>
      </p:cxnSp>
      <p:cxnSp>
        <p:nvCxnSpPr>
          <p:cNvPr id="23" name="AutoShape 14"/>
          <p:cNvCxnSpPr>
            <a:cxnSpLocks noChangeShapeType="1"/>
          </p:cNvCxnSpPr>
          <p:nvPr/>
        </p:nvCxnSpPr>
        <p:spPr bwMode="auto">
          <a:xfrm rot="5400000" flipV="1">
            <a:off x="3068639" y="2495552"/>
            <a:ext cx="1588" cy="3036887"/>
          </a:xfrm>
          <a:prstGeom prst="curvedConnector3">
            <a:avLst>
              <a:gd name="adj1" fmla="val 41669408"/>
            </a:avLst>
          </a:prstGeom>
          <a:noFill/>
          <a:ln w="76200">
            <a:solidFill>
              <a:srgbClr val="B3AAF4"/>
            </a:solidFill>
            <a:round/>
            <a:headEnd type="triangle" w="med" len="med"/>
            <a:tailEnd type="triangle" w="med" len="med"/>
          </a:ln>
        </p:spPr>
      </p:cxnSp>
      <p:cxnSp>
        <p:nvCxnSpPr>
          <p:cNvPr id="26" name="AutoShape 14"/>
          <p:cNvCxnSpPr>
            <a:cxnSpLocks noChangeShapeType="1"/>
          </p:cNvCxnSpPr>
          <p:nvPr/>
        </p:nvCxnSpPr>
        <p:spPr bwMode="auto">
          <a:xfrm rot="5400000" flipV="1">
            <a:off x="6027739" y="2495552"/>
            <a:ext cx="1588" cy="3036887"/>
          </a:xfrm>
          <a:prstGeom prst="curvedConnector3">
            <a:avLst>
              <a:gd name="adj1" fmla="val 40869534"/>
            </a:avLst>
          </a:prstGeom>
          <a:noFill/>
          <a:ln w="76200">
            <a:solidFill>
              <a:srgbClr val="B3AAF4"/>
            </a:solidFill>
            <a:round/>
            <a:headEnd type="triangle" w="med" len="med"/>
            <a:tailEnd type="triangle" w="med" len="med"/>
          </a:ln>
        </p:spPr>
      </p:cxn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ppt_x"/>
                                          </p:val>
                                        </p:tav>
                                        <p:tav tm="100000">
                                          <p:val>
                                            <p:strVal val="#ppt_x"/>
                                          </p:val>
                                        </p:tav>
                                      </p:tavLst>
                                    </p:anim>
                                    <p:anim calcmode="lin" valueType="num">
                                      <p:cBhvr additive="base">
                                        <p:cTn id="13" dur="500" fill="hold"/>
                                        <p:tgtEl>
                                          <p:spTgt spid="92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225"/>
                                        </p:tgtEl>
                                        <p:attrNameLst>
                                          <p:attrName>style.visibility</p:attrName>
                                        </p:attrNameLst>
                                      </p:cBhvr>
                                      <p:to>
                                        <p:strVal val="visible"/>
                                      </p:to>
                                    </p:set>
                                    <p:anim calcmode="lin" valueType="num">
                                      <p:cBhvr additive="base">
                                        <p:cTn id="16" dur="500" fill="hold"/>
                                        <p:tgtEl>
                                          <p:spTgt spid="9225"/>
                                        </p:tgtEl>
                                        <p:attrNameLst>
                                          <p:attrName>ppt_x</p:attrName>
                                        </p:attrNameLst>
                                      </p:cBhvr>
                                      <p:tavLst>
                                        <p:tav tm="0">
                                          <p:val>
                                            <p:strVal val="#ppt_x"/>
                                          </p:val>
                                        </p:tav>
                                        <p:tav tm="100000">
                                          <p:val>
                                            <p:strVal val="#ppt_x"/>
                                          </p:val>
                                        </p:tav>
                                      </p:tavLst>
                                    </p:anim>
                                    <p:anim calcmode="lin" valueType="num">
                                      <p:cBhvr additive="base">
                                        <p:cTn id="17"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8"/>
                                        </p:tgtEl>
                                        <p:attrNameLst>
                                          <p:attrName>style.visibility</p:attrName>
                                        </p:attrNameLst>
                                      </p:cBhvr>
                                      <p:to>
                                        <p:strVal val="visible"/>
                                      </p:to>
                                    </p:set>
                                    <p:animEffect transition="in" filter="box(in)">
                                      <p:cBhvr>
                                        <p:cTn id="22" dur="500"/>
                                        <p:tgtEl>
                                          <p:spTgt spid="922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224"/>
                                        </p:tgtEl>
                                        <p:attrNameLst>
                                          <p:attrName>style.visibility</p:attrName>
                                        </p:attrNameLst>
                                      </p:cBhvr>
                                      <p:to>
                                        <p:strVal val="visible"/>
                                      </p:to>
                                    </p:set>
                                    <p:animEffect transition="in" filter="box(in)">
                                      <p:cBhvr>
                                        <p:cTn id="25" dur="500"/>
                                        <p:tgtEl>
                                          <p:spTgt spid="922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27"/>
                                        </p:tgtEl>
                                        <p:attrNameLst>
                                          <p:attrName>style.visibility</p:attrName>
                                        </p:attrNameLst>
                                      </p:cBhvr>
                                      <p:to>
                                        <p:strVal val="visible"/>
                                      </p:to>
                                    </p:set>
                                    <p:anim calcmode="lin" valueType="num">
                                      <p:cBhvr additive="base">
                                        <p:cTn id="30" dur="500" fill="hold"/>
                                        <p:tgtEl>
                                          <p:spTgt spid="9227"/>
                                        </p:tgtEl>
                                        <p:attrNameLst>
                                          <p:attrName>ppt_x</p:attrName>
                                        </p:attrNameLst>
                                      </p:cBhvr>
                                      <p:tavLst>
                                        <p:tav tm="0">
                                          <p:val>
                                            <p:strVal val="#ppt_x"/>
                                          </p:val>
                                        </p:tav>
                                        <p:tav tm="100000">
                                          <p:val>
                                            <p:strVal val="#ppt_x"/>
                                          </p:val>
                                        </p:tav>
                                      </p:tavLst>
                                    </p:anim>
                                    <p:anim calcmode="lin" valueType="num">
                                      <p:cBhvr additive="base">
                                        <p:cTn id="31" dur="500" fill="hold"/>
                                        <p:tgtEl>
                                          <p:spTgt spid="92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223"/>
                                        </p:tgtEl>
                                        <p:attrNameLst>
                                          <p:attrName>style.visibility</p:attrName>
                                        </p:attrNameLst>
                                      </p:cBhvr>
                                      <p:to>
                                        <p:strVal val="visible"/>
                                      </p:to>
                                    </p:set>
                                    <p:anim calcmode="lin" valueType="num">
                                      <p:cBhvr additive="base">
                                        <p:cTn id="34" dur="500" fill="hold"/>
                                        <p:tgtEl>
                                          <p:spTgt spid="9223"/>
                                        </p:tgtEl>
                                        <p:attrNameLst>
                                          <p:attrName>ppt_x</p:attrName>
                                        </p:attrNameLst>
                                      </p:cBhvr>
                                      <p:tavLst>
                                        <p:tav tm="0">
                                          <p:val>
                                            <p:strVal val="#ppt_x"/>
                                          </p:val>
                                        </p:tav>
                                        <p:tav tm="100000">
                                          <p:val>
                                            <p:strVal val="#ppt_x"/>
                                          </p:val>
                                        </p:tav>
                                      </p:tavLst>
                                    </p:anim>
                                    <p:anim calcmode="lin" valueType="num">
                                      <p:cBhvr additive="base">
                                        <p:cTn id="35"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9229"/>
                                        </p:tgtEl>
                                        <p:attrNameLst>
                                          <p:attrName>style.visibility</p:attrName>
                                        </p:attrNameLst>
                                      </p:cBhvr>
                                      <p:to>
                                        <p:strVal val="visible"/>
                                      </p:to>
                                    </p:set>
                                    <p:animEffect transition="in" filter="box(in)">
                                      <p:cBhvr>
                                        <p:cTn id="40" dur="500"/>
                                        <p:tgtEl>
                                          <p:spTgt spid="922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9222"/>
                                        </p:tgtEl>
                                        <p:attrNameLst>
                                          <p:attrName>style.visibility</p:attrName>
                                        </p:attrNameLst>
                                      </p:cBhvr>
                                      <p:to>
                                        <p:strVal val="visible"/>
                                      </p:to>
                                    </p:set>
                                    <p:animEffect transition="in" filter="box(in)">
                                      <p:cBhvr>
                                        <p:cTn id="43" dur="500"/>
                                        <p:tgtEl>
                                          <p:spTgt spid="922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26"/>
                                        </p:tgtEl>
                                        <p:attrNameLst>
                                          <p:attrName>style.visibility</p:attrName>
                                        </p:attrNameLst>
                                      </p:cBhvr>
                                      <p:to>
                                        <p:strVal val="visible"/>
                                      </p:to>
                                    </p:set>
                                    <p:anim calcmode="lin" valueType="num">
                                      <p:cBhvr additive="base">
                                        <p:cTn id="48" dur="500" fill="hold"/>
                                        <p:tgtEl>
                                          <p:spTgt spid="9226"/>
                                        </p:tgtEl>
                                        <p:attrNameLst>
                                          <p:attrName>ppt_x</p:attrName>
                                        </p:attrNameLst>
                                      </p:cBhvr>
                                      <p:tavLst>
                                        <p:tav tm="0">
                                          <p:val>
                                            <p:strVal val="#ppt_x"/>
                                          </p:val>
                                        </p:tav>
                                        <p:tav tm="100000">
                                          <p:val>
                                            <p:strVal val="#ppt_x"/>
                                          </p:val>
                                        </p:tav>
                                      </p:tavLst>
                                    </p:anim>
                                    <p:anim calcmode="lin" valueType="num">
                                      <p:cBhvr additive="base">
                                        <p:cTn id="49" dur="500" fill="hold"/>
                                        <p:tgtEl>
                                          <p:spTgt spid="922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221"/>
                                        </p:tgtEl>
                                        <p:attrNameLst>
                                          <p:attrName>style.visibility</p:attrName>
                                        </p:attrNameLst>
                                      </p:cBhvr>
                                      <p:to>
                                        <p:strVal val="visible"/>
                                      </p:to>
                                    </p:set>
                                    <p:anim calcmode="lin" valueType="num">
                                      <p:cBhvr additive="base">
                                        <p:cTn id="52" dur="500" fill="hold"/>
                                        <p:tgtEl>
                                          <p:spTgt spid="9221"/>
                                        </p:tgtEl>
                                        <p:attrNameLst>
                                          <p:attrName>ppt_x</p:attrName>
                                        </p:attrNameLst>
                                      </p:cBhvr>
                                      <p:tavLst>
                                        <p:tav tm="0">
                                          <p:val>
                                            <p:strVal val="#ppt_x"/>
                                          </p:val>
                                        </p:tav>
                                        <p:tav tm="100000">
                                          <p:val>
                                            <p:strVal val="#ppt_x"/>
                                          </p:val>
                                        </p:tav>
                                      </p:tavLst>
                                    </p:anim>
                                    <p:anim calcmode="lin" valueType="num">
                                      <p:cBhvr additive="base">
                                        <p:cTn id="5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230"/>
                                        </p:tgtEl>
                                        <p:attrNameLst>
                                          <p:attrName>style.visibility</p:attrName>
                                        </p:attrNameLst>
                                      </p:cBhvr>
                                      <p:to>
                                        <p:strVal val="visible"/>
                                      </p:to>
                                    </p:set>
                                    <p:animEffect transition="in" filter="blinds(horizontal)">
                                      <p:cBhvr>
                                        <p:cTn id="58" dur="500"/>
                                        <p:tgtEl>
                                          <p:spTgt spid="923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9231"/>
                                        </p:tgtEl>
                                        <p:attrNameLst>
                                          <p:attrName>style.visibility</p:attrName>
                                        </p:attrNameLst>
                                      </p:cBhvr>
                                      <p:to>
                                        <p:strVal val="visible"/>
                                      </p:to>
                                    </p:set>
                                    <p:animEffect transition="in" filter="blinds(horizontal)">
                                      <p:cBhvr>
                                        <p:cTn id="63" dur="500"/>
                                        <p:tgtEl>
                                          <p:spTgt spid="923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9232"/>
                                        </p:tgtEl>
                                        <p:attrNameLst>
                                          <p:attrName>style.visibility</p:attrName>
                                        </p:attrNameLst>
                                      </p:cBhvr>
                                      <p:to>
                                        <p:strVal val="visible"/>
                                      </p:to>
                                    </p:set>
                                    <p:animEffect transition="in" filter="blinds(horizontal)">
                                      <p:cBhvr>
                                        <p:cTn id="68" dur="500"/>
                                        <p:tgtEl>
                                          <p:spTgt spid="923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233"/>
                                        </p:tgtEl>
                                        <p:attrNameLst>
                                          <p:attrName>style.visibility</p:attrName>
                                        </p:attrNameLst>
                                      </p:cBhvr>
                                      <p:to>
                                        <p:strVal val="visible"/>
                                      </p:to>
                                    </p:set>
                                    <p:animEffect transition="in" filter="blinds(horizontal)">
                                      <p:cBhvr>
                                        <p:cTn id="73" dur="500"/>
                                        <p:tgtEl>
                                          <p:spTgt spid="9233"/>
                                        </p:tgtEl>
                                      </p:cBhvr>
                                    </p:animEffect>
                                  </p:childTnLst>
                                </p:cTn>
                              </p:par>
                              <p:par>
                                <p:cTn id="74" presetID="3" presetClass="entr" presetSubtype="10" fill="hold" nodeType="withEffect">
                                  <p:stCondLst>
                                    <p:cond delay="0"/>
                                  </p:stCondLst>
                                  <p:childTnLst>
                                    <p:set>
                                      <p:cBhvr>
                                        <p:cTn id="75" dur="1" fill="hold">
                                          <p:stCondLst>
                                            <p:cond delay="0"/>
                                          </p:stCondLst>
                                        </p:cTn>
                                        <p:tgtEl>
                                          <p:spTgt spid="9234"/>
                                        </p:tgtEl>
                                        <p:attrNameLst>
                                          <p:attrName>style.visibility</p:attrName>
                                        </p:attrNameLst>
                                      </p:cBhvr>
                                      <p:to>
                                        <p:strVal val="visible"/>
                                      </p:to>
                                    </p:set>
                                    <p:animEffect transition="in" filter="blinds(horizontal)">
                                      <p:cBhvr>
                                        <p:cTn id="76" dur="500"/>
                                        <p:tgtEl>
                                          <p:spTgt spid="9234"/>
                                        </p:tgtEl>
                                      </p:cBhvr>
                                    </p:animEffect>
                                  </p:childTnLst>
                                </p:cTn>
                              </p:par>
                              <p:par>
                                <p:cTn id="77" presetID="3" presetClass="entr" presetSubtype="10" fill="hold" nodeType="withEffect">
                                  <p:stCondLst>
                                    <p:cond delay="0"/>
                                  </p:stCondLst>
                                  <p:childTnLst>
                                    <p:set>
                                      <p:cBhvr>
                                        <p:cTn id="78" dur="1" fill="hold">
                                          <p:stCondLst>
                                            <p:cond delay="0"/>
                                          </p:stCondLst>
                                        </p:cTn>
                                        <p:tgtEl>
                                          <p:spTgt spid="9235"/>
                                        </p:tgtEl>
                                        <p:attrNameLst>
                                          <p:attrName>style.visibility</p:attrName>
                                        </p:attrNameLst>
                                      </p:cBhvr>
                                      <p:to>
                                        <p:strVal val="visible"/>
                                      </p:to>
                                    </p:set>
                                    <p:animEffect transition="in" filter="blinds(horizontal)">
                                      <p:cBhvr>
                                        <p:cTn id="79" dur="500"/>
                                        <p:tgtEl>
                                          <p:spTgt spid="9235"/>
                                        </p:tgtEl>
                                      </p:cBhvr>
                                    </p:animEffect>
                                  </p:childTnLst>
                                </p:cTn>
                              </p:par>
                              <p:par>
                                <p:cTn id="80" presetID="3" presetClass="entr" presetSubtype="10" fill="hold" nodeType="withEffect">
                                  <p:stCondLst>
                                    <p:cond delay="0"/>
                                  </p:stCondLst>
                                  <p:childTnLst>
                                    <p:set>
                                      <p:cBhvr>
                                        <p:cTn id="81" dur="1" fill="hold">
                                          <p:stCondLst>
                                            <p:cond delay="0"/>
                                          </p:stCondLst>
                                        </p:cTn>
                                        <p:tgtEl>
                                          <p:spTgt spid="9236"/>
                                        </p:tgtEl>
                                        <p:attrNameLst>
                                          <p:attrName>style.visibility</p:attrName>
                                        </p:attrNameLst>
                                      </p:cBhvr>
                                      <p:to>
                                        <p:strVal val="visible"/>
                                      </p:to>
                                    </p:set>
                                    <p:animEffect transition="in" filter="blinds(horizontal)">
                                      <p:cBhvr>
                                        <p:cTn id="82" dur="500"/>
                                        <p:tgtEl>
                                          <p:spTgt spid="92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9237"/>
                                        </p:tgtEl>
                                        <p:attrNameLst>
                                          <p:attrName>style.visibility</p:attrName>
                                        </p:attrNameLst>
                                      </p:cBhvr>
                                      <p:to>
                                        <p:strVal val="visible"/>
                                      </p:to>
                                    </p:set>
                                    <p:animEffect transition="in" filter="blinds(horizontal)">
                                      <p:cBhvr>
                                        <p:cTn id="87" dur="500"/>
                                        <p:tgtEl>
                                          <p:spTgt spid="92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linds(horizontal)">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P spid="9223" grpId="0" animBg="1"/>
      <p:bldP spid="9224" grpId="0" animBg="1"/>
      <p:bldP spid="9225" grpId="0" animBg="1"/>
      <p:bldP spid="9226" grpId="0" animBg="1"/>
      <p:bldP spid="9227" grpId="0" animBg="1"/>
      <p:bldP spid="9228" grpId="0" animBg="1"/>
      <p:bldP spid="9229" grpId="0" animBg="1"/>
      <p:bldP spid="923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8573970D-CFF2-465B-97E5-1747B0891EA0}" type="slidenum">
              <a:rPr lang="tr-TR" smtClean="0"/>
              <a:pPr/>
              <a:t>17</a:t>
            </a:fld>
            <a:endParaRPr lang="tr-TR" smtClean="0"/>
          </a:p>
        </p:txBody>
      </p:sp>
      <p:sp>
        <p:nvSpPr>
          <p:cNvPr id="8195" name="Rectangle 4"/>
          <p:cNvSpPr>
            <a:spLocks noGrp="1" noChangeArrowheads="1"/>
          </p:cNvSpPr>
          <p:nvPr>
            <p:ph type="title"/>
          </p:nvPr>
        </p:nvSpPr>
        <p:spPr>
          <a:solidFill>
            <a:srgbClr val="969696"/>
          </a:solidFill>
        </p:spPr>
        <p:txBody>
          <a:bodyPr/>
          <a:lstStyle/>
          <a:p>
            <a:pPr eaLnBrk="1" hangingPunct="1"/>
            <a:r>
              <a:rPr lang="tr-TR" sz="2800" dirty="0" err="1" smtClean="0">
                <a:solidFill>
                  <a:srgbClr val="FFFF00"/>
                </a:solidFill>
              </a:rPr>
              <a:t>SÇK’nin</a:t>
            </a:r>
            <a:r>
              <a:rPr lang="tr-TR" sz="2800" dirty="0" smtClean="0">
                <a:solidFill>
                  <a:srgbClr val="FFFF00"/>
                </a:solidFill>
              </a:rPr>
              <a:t> önemli bir özelliği</a:t>
            </a:r>
            <a:r>
              <a:rPr lang="en-US" sz="2800" dirty="0" smtClean="0">
                <a:solidFill>
                  <a:srgbClr val="FFFF00"/>
                </a:solidFill>
              </a:rPr>
              <a:t>!</a:t>
            </a:r>
            <a:endParaRPr lang="tr-TR" sz="2800" dirty="0" smtClean="0">
              <a:solidFill>
                <a:srgbClr val="FFFF00"/>
              </a:solidFill>
            </a:endParaRPr>
          </a:p>
        </p:txBody>
      </p:sp>
      <p:sp>
        <p:nvSpPr>
          <p:cNvPr id="8196" name="Rectangle 5"/>
          <p:cNvSpPr>
            <a:spLocks noGrp="1" noChangeArrowheads="1"/>
          </p:cNvSpPr>
          <p:nvPr>
            <p:ph type="body" idx="1"/>
          </p:nvPr>
        </p:nvSpPr>
        <p:spPr>
          <a:xfrm>
            <a:off x="266701" y="1610361"/>
            <a:ext cx="5697220" cy="4525963"/>
          </a:xfrm>
          <a:noFill/>
        </p:spPr>
        <p:txBody>
          <a:bodyPr/>
          <a:lstStyle/>
          <a:p>
            <a:pPr eaLnBrk="1" hangingPunct="1">
              <a:lnSpc>
                <a:spcPts val="2575"/>
              </a:lnSpc>
              <a:spcBef>
                <a:spcPts val="0"/>
              </a:spcBef>
              <a:spcAft>
                <a:spcPts val="600"/>
              </a:spcAft>
            </a:pPr>
            <a:r>
              <a:rPr lang="tr-TR" sz="2000" dirty="0" smtClean="0"/>
              <a:t>İlk olarak</a:t>
            </a:r>
            <a:r>
              <a:rPr lang="en-US" sz="2000" dirty="0" smtClean="0"/>
              <a:t>; </a:t>
            </a:r>
            <a:r>
              <a:rPr lang="tr-TR" sz="2000" dirty="0" err="1" smtClean="0"/>
              <a:t>SÇK’nin</a:t>
            </a:r>
            <a:r>
              <a:rPr lang="tr-TR" sz="2000" dirty="0" smtClean="0"/>
              <a:t> hiçbir bağımsız rolü yoktur – sadece bir etiket olarak iş görecektir.  </a:t>
            </a:r>
            <a:endParaRPr lang="en-US" sz="2000" dirty="0" smtClean="0"/>
          </a:p>
          <a:p>
            <a:pPr eaLnBrk="1" hangingPunct="1">
              <a:lnSpc>
                <a:spcPts val="2575"/>
              </a:lnSpc>
              <a:spcBef>
                <a:spcPts val="0"/>
              </a:spcBef>
              <a:spcAft>
                <a:spcPts val="600"/>
              </a:spcAft>
            </a:pPr>
            <a:r>
              <a:rPr lang="tr-TR" sz="2000" dirty="0" smtClean="0"/>
              <a:t>Sonra- sistem için gerçek bir girdi ortaya çıkacak ve bağımsız bir şekilde hareket edecektir,</a:t>
            </a:r>
          </a:p>
          <a:p>
            <a:pPr eaLnBrk="1" hangingPunct="1">
              <a:lnSpc>
                <a:spcPts val="2575"/>
              </a:lnSpc>
              <a:spcBef>
                <a:spcPts val="0"/>
              </a:spcBef>
              <a:spcAft>
                <a:spcPts val="600"/>
              </a:spcAft>
            </a:pPr>
            <a:r>
              <a:rPr lang="tr-TR" sz="2000" dirty="0" smtClean="0">
                <a:solidFill>
                  <a:srgbClr val="000000"/>
                </a:solidFill>
              </a:rPr>
              <a:t>SÇK kendisinin her bir bileşenin girdisi olmaya başlar</a:t>
            </a:r>
            <a:r>
              <a:rPr lang="en-US" sz="2000" dirty="0" smtClean="0">
                <a:solidFill>
                  <a:srgbClr val="000000"/>
                </a:solidFill>
              </a:rPr>
              <a:t>,</a:t>
            </a:r>
          </a:p>
          <a:p>
            <a:pPr eaLnBrk="1" hangingPunct="1">
              <a:lnSpc>
                <a:spcPts val="2575"/>
              </a:lnSpc>
              <a:spcBef>
                <a:spcPts val="0"/>
              </a:spcBef>
              <a:spcAft>
                <a:spcPts val="600"/>
              </a:spcAft>
            </a:pPr>
            <a:r>
              <a:rPr lang="tr-TR" sz="2000" dirty="0" smtClean="0"/>
              <a:t>Bir çelişki gibi görünüyor: </a:t>
            </a:r>
            <a:r>
              <a:rPr lang="tr-TR" sz="2000" dirty="0" err="1" smtClean="0"/>
              <a:t>SÇK’nin</a:t>
            </a:r>
            <a:r>
              <a:rPr lang="tr-TR" sz="2000" dirty="0" smtClean="0"/>
              <a:t> bileşenleri aynı zamanda SÇK tarafından besleniyor!</a:t>
            </a:r>
            <a:endParaRPr lang="en-US" sz="2000" dirty="0" smtClean="0">
              <a:solidFill>
                <a:srgbClr val="000000"/>
              </a:solidFill>
            </a:endParaRPr>
          </a:p>
          <a:p>
            <a:pPr eaLnBrk="1" hangingPunct="1">
              <a:lnSpc>
                <a:spcPts val="2575"/>
              </a:lnSpc>
              <a:spcBef>
                <a:spcPts val="0"/>
              </a:spcBef>
              <a:spcAft>
                <a:spcPts val="600"/>
              </a:spcAft>
            </a:pPr>
            <a:r>
              <a:rPr lang="tr-TR" sz="2000" dirty="0" smtClean="0"/>
              <a:t>Bu, zayıflığın (ya da güçlülüğün) kendini beslemesi döngüsüdür, </a:t>
            </a:r>
            <a:endParaRPr lang="en-US" sz="2000" dirty="0" smtClean="0">
              <a:solidFill>
                <a:srgbClr val="000000"/>
              </a:solidFill>
            </a:endParaRPr>
          </a:p>
          <a:p>
            <a:pPr eaLnBrk="1" hangingPunct="1">
              <a:lnSpc>
                <a:spcPts val="2875"/>
              </a:lnSpc>
              <a:spcAft>
                <a:spcPct val="20000"/>
              </a:spcAft>
            </a:pPr>
            <a:r>
              <a:rPr lang="tr-TR" sz="2000" dirty="0" smtClean="0"/>
              <a:t>Bu aynı zamanda az gelişmiş toplumların bir trajedisidir. </a:t>
            </a:r>
            <a:endParaRPr lang="en-US" sz="2000" dirty="0" smtClean="0"/>
          </a:p>
          <a:p>
            <a:pPr eaLnBrk="1" hangingPunct="1">
              <a:lnSpc>
                <a:spcPts val="2575"/>
              </a:lnSpc>
              <a:spcBef>
                <a:spcPts val="0"/>
              </a:spcBef>
              <a:spcAft>
                <a:spcPts val="600"/>
              </a:spcAft>
            </a:pPr>
            <a:endParaRPr lang="en-US" sz="2000" dirty="0" smtClean="0"/>
          </a:p>
          <a:p>
            <a:pPr eaLnBrk="1" hangingPunct="1">
              <a:lnSpc>
                <a:spcPts val="2575"/>
              </a:lnSpc>
              <a:spcBef>
                <a:spcPts val="0"/>
              </a:spcBef>
              <a:spcAft>
                <a:spcPts val="600"/>
              </a:spcAft>
            </a:pPr>
            <a:endParaRPr lang="en-US" sz="2000" dirty="0" smtClean="0"/>
          </a:p>
          <a:p>
            <a:pPr eaLnBrk="1" hangingPunct="1">
              <a:lnSpc>
                <a:spcPts val="2575"/>
              </a:lnSpc>
              <a:spcBef>
                <a:spcPts val="0"/>
              </a:spcBef>
              <a:spcAft>
                <a:spcPts val="600"/>
              </a:spcAft>
            </a:pPr>
            <a:endParaRPr lang="en-US" sz="2000" dirty="0" smtClean="0"/>
          </a:p>
        </p:txBody>
      </p:sp>
      <p:pic>
        <p:nvPicPr>
          <p:cNvPr id="61" name="Picture 60" descr="Untitled.png"/>
          <p:cNvPicPr>
            <a:picLocks noChangeAspect="1"/>
          </p:cNvPicPr>
          <p:nvPr/>
        </p:nvPicPr>
        <p:blipFill>
          <a:blip r:embed="rId4"/>
          <a:stretch>
            <a:fillRect/>
          </a:stretch>
        </p:blipFill>
        <p:spPr>
          <a:xfrm>
            <a:off x="5524653" y="2094885"/>
            <a:ext cx="3398027" cy="2085780"/>
          </a:xfrm>
          <a:prstGeom prst="rect">
            <a:avLst/>
          </a:prstGeom>
        </p:spPr>
      </p:pic>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reeform 2"/>
          <p:cNvSpPr>
            <a:spLocks/>
          </p:cNvSpPr>
          <p:nvPr/>
        </p:nvSpPr>
        <p:spPr bwMode="auto">
          <a:xfrm>
            <a:off x="1081089" y="988483"/>
            <a:ext cx="3851275" cy="4222750"/>
          </a:xfrm>
          <a:custGeom>
            <a:avLst/>
            <a:gdLst/>
            <a:ahLst/>
            <a:cxnLst>
              <a:cxn ang="0">
                <a:pos x="1091" y="16"/>
              </a:cxn>
              <a:cxn ang="0">
                <a:pos x="2059" y="424"/>
              </a:cxn>
              <a:cxn ang="0">
                <a:pos x="2283" y="2296"/>
              </a:cxn>
              <a:cxn ang="0">
                <a:pos x="1199" y="2608"/>
              </a:cxn>
              <a:cxn ang="0">
                <a:pos x="167" y="2020"/>
              </a:cxn>
              <a:cxn ang="0">
                <a:pos x="199" y="520"/>
              </a:cxn>
              <a:cxn ang="0">
                <a:pos x="1091" y="16"/>
              </a:cxn>
            </a:cxnLst>
            <a:rect l="0" t="0" r="r" b="b"/>
            <a:pathLst>
              <a:path w="2426" h="2660">
                <a:moveTo>
                  <a:pt x="1091" y="16"/>
                </a:moveTo>
                <a:cubicBezTo>
                  <a:pt x="1401" y="0"/>
                  <a:pt x="1860" y="44"/>
                  <a:pt x="2059" y="424"/>
                </a:cubicBezTo>
                <a:cubicBezTo>
                  <a:pt x="2258" y="804"/>
                  <a:pt x="2426" y="1932"/>
                  <a:pt x="2283" y="2296"/>
                </a:cubicBezTo>
                <a:cubicBezTo>
                  <a:pt x="2140" y="2660"/>
                  <a:pt x="1552" y="2654"/>
                  <a:pt x="1199" y="2608"/>
                </a:cubicBezTo>
                <a:cubicBezTo>
                  <a:pt x="846" y="2562"/>
                  <a:pt x="334" y="2368"/>
                  <a:pt x="167" y="2020"/>
                </a:cubicBezTo>
                <a:cubicBezTo>
                  <a:pt x="0" y="1672"/>
                  <a:pt x="44" y="854"/>
                  <a:pt x="199" y="520"/>
                </a:cubicBezTo>
                <a:cubicBezTo>
                  <a:pt x="354" y="186"/>
                  <a:pt x="781" y="32"/>
                  <a:pt x="1091" y="16"/>
                </a:cubicBezTo>
                <a:close/>
              </a:path>
            </a:pathLst>
          </a:custGeom>
          <a:solidFill>
            <a:srgbClr val="8995EF">
              <a:alpha val="25000"/>
            </a:srgbClr>
          </a:solidFill>
          <a:ln w="9525">
            <a:noFill/>
            <a:round/>
            <a:headEnd/>
            <a:tailEnd/>
          </a:ln>
          <a:effectLst/>
        </p:spPr>
        <p:txBody>
          <a:bodyPr/>
          <a:lstStyle/>
          <a:p>
            <a:pPr>
              <a:defRPr/>
            </a:pPr>
            <a:endParaRPr lang="en-US" dirty="0"/>
          </a:p>
        </p:txBody>
      </p:sp>
      <p:sp>
        <p:nvSpPr>
          <p:cNvPr id="43011" name="Freeform 3"/>
          <p:cNvSpPr>
            <a:spLocks/>
          </p:cNvSpPr>
          <p:nvPr/>
        </p:nvSpPr>
        <p:spPr bwMode="auto">
          <a:xfrm>
            <a:off x="4873309" y="1092201"/>
            <a:ext cx="3851275" cy="4222750"/>
          </a:xfrm>
          <a:custGeom>
            <a:avLst/>
            <a:gdLst>
              <a:gd name="T0" fmla="*/ 1091 w 2426"/>
              <a:gd name="T1" fmla="*/ 16 h 2660"/>
              <a:gd name="T2" fmla="*/ 2059 w 2426"/>
              <a:gd name="T3" fmla="*/ 424 h 2660"/>
              <a:gd name="T4" fmla="*/ 2283 w 2426"/>
              <a:gd name="T5" fmla="*/ 2296 h 2660"/>
              <a:gd name="T6" fmla="*/ 1199 w 2426"/>
              <a:gd name="T7" fmla="*/ 2608 h 2660"/>
              <a:gd name="T8" fmla="*/ 167 w 2426"/>
              <a:gd name="T9" fmla="*/ 2020 h 2660"/>
              <a:gd name="T10" fmla="*/ 199 w 2426"/>
              <a:gd name="T11" fmla="*/ 520 h 2660"/>
              <a:gd name="T12" fmla="*/ 1091 w 2426"/>
              <a:gd name="T13" fmla="*/ 16 h 2660"/>
              <a:gd name="T14" fmla="*/ 0 60000 65536"/>
              <a:gd name="T15" fmla="*/ 0 60000 65536"/>
              <a:gd name="T16" fmla="*/ 0 60000 65536"/>
              <a:gd name="T17" fmla="*/ 0 60000 65536"/>
              <a:gd name="T18" fmla="*/ 0 60000 65536"/>
              <a:gd name="T19" fmla="*/ 0 60000 65536"/>
              <a:gd name="T20" fmla="*/ 0 60000 65536"/>
              <a:gd name="T21" fmla="*/ 0 w 2426"/>
              <a:gd name="T22" fmla="*/ 0 h 2660"/>
              <a:gd name="T23" fmla="*/ 2426 w 2426"/>
              <a:gd name="T24" fmla="*/ 2660 h 26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6" h="2660">
                <a:moveTo>
                  <a:pt x="1091" y="16"/>
                </a:moveTo>
                <a:cubicBezTo>
                  <a:pt x="1401" y="0"/>
                  <a:pt x="1860" y="44"/>
                  <a:pt x="2059" y="424"/>
                </a:cubicBezTo>
                <a:cubicBezTo>
                  <a:pt x="2258" y="804"/>
                  <a:pt x="2426" y="1932"/>
                  <a:pt x="2283" y="2296"/>
                </a:cubicBezTo>
                <a:cubicBezTo>
                  <a:pt x="2140" y="2660"/>
                  <a:pt x="1552" y="2654"/>
                  <a:pt x="1199" y="2608"/>
                </a:cubicBezTo>
                <a:cubicBezTo>
                  <a:pt x="846" y="2562"/>
                  <a:pt x="334" y="2368"/>
                  <a:pt x="167" y="2020"/>
                </a:cubicBezTo>
                <a:cubicBezTo>
                  <a:pt x="0" y="1672"/>
                  <a:pt x="44" y="854"/>
                  <a:pt x="199" y="520"/>
                </a:cubicBezTo>
                <a:cubicBezTo>
                  <a:pt x="354" y="186"/>
                  <a:pt x="781" y="32"/>
                  <a:pt x="1091" y="16"/>
                </a:cubicBezTo>
                <a:close/>
              </a:path>
            </a:pathLst>
          </a:custGeom>
          <a:solidFill>
            <a:srgbClr val="FF0000">
              <a:alpha val="21000"/>
            </a:srgbClr>
          </a:solidFill>
          <a:ln w="9525">
            <a:noFill/>
            <a:round/>
            <a:headEnd/>
            <a:tailEnd/>
          </a:ln>
        </p:spPr>
        <p:txBody>
          <a:bodyPr/>
          <a:lstStyle/>
          <a:p>
            <a:endParaRPr lang="en-US" dirty="0"/>
          </a:p>
        </p:txBody>
      </p:sp>
      <p:sp>
        <p:nvSpPr>
          <p:cNvPr id="43056" name="Text Box 48"/>
          <p:cNvSpPr txBox="1">
            <a:spLocks noChangeArrowheads="1"/>
          </p:cNvSpPr>
          <p:nvPr/>
        </p:nvSpPr>
        <p:spPr bwMode="auto">
          <a:xfrm>
            <a:off x="4033520" y="1747520"/>
            <a:ext cx="1534160" cy="646331"/>
          </a:xfrm>
          <a:prstGeom prst="rect">
            <a:avLst/>
          </a:prstGeom>
          <a:noFill/>
          <a:ln w="9525">
            <a:noFill/>
            <a:miter lim="800000"/>
            <a:headEnd/>
            <a:tailEnd/>
          </a:ln>
        </p:spPr>
        <p:txBody>
          <a:bodyPr wrap="square" lIns="0" tIns="0" rIns="0" bIns="0">
            <a:spAutoFit/>
          </a:bodyPr>
          <a:lstStyle/>
          <a:p>
            <a:pPr algn="ctr">
              <a:spcBef>
                <a:spcPts val="0"/>
              </a:spcBef>
            </a:pPr>
            <a:r>
              <a:rPr lang="tr-TR" sz="1400" b="1" dirty="0" smtClean="0">
                <a:solidFill>
                  <a:srgbClr val="3366FF"/>
                </a:solidFill>
              </a:rPr>
              <a:t>Düşük, zayıflığı için sinyaller yayar</a:t>
            </a:r>
            <a:endParaRPr lang="en-US" sz="1400" b="1" dirty="0" smtClean="0">
              <a:solidFill>
                <a:srgbClr val="3366FF"/>
              </a:solidFill>
            </a:endParaRPr>
          </a:p>
        </p:txBody>
      </p:sp>
      <p:sp>
        <p:nvSpPr>
          <p:cNvPr id="50" name="Rectangle 2"/>
          <p:cNvSpPr txBox="1">
            <a:spLocks noChangeArrowheads="1"/>
          </p:cNvSpPr>
          <p:nvPr/>
        </p:nvSpPr>
        <p:spPr bwMode="auto">
          <a:xfrm>
            <a:off x="477520" y="147321"/>
            <a:ext cx="8213725" cy="533399"/>
          </a:xfrm>
          <a:prstGeom prst="rect">
            <a:avLst/>
          </a:prstGeom>
          <a:solidFill>
            <a:srgbClr val="969696"/>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tr-TR" sz="2000" b="1" dirty="0" smtClean="0">
                <a:solidFill>
                  <a:srgbClr val="FFFF00"/>
                </a:solidFill>
              </a:rPr>
              <a:t>Yüksek ve Düşük SÇK sistemleri arasındaki etkileşimler</a:t>
            </a:r>
            <a:endParaRPr lang="tr-TR" sz="2000" b="1" dirty="0">
              <a:solidFill>
                <a:srgbClr val="FFFF00"/>
              </a:solidFill>
            </a:endParaRPr>
          </a:p>
        </p:txBody>
      </p:sp>
      <p:sp>
        <p:nvSpPr>
          <p:cNvPr id="52" name="Text Box 45"/>
          <p:cNvSpPr txBox="1">
            <a:spLocks noChangeArrowheads="1"/>
          </p:cNvSpPr>
          <p:nvPr/>
        </p:nvSpPr>
        <p:spPr bwMode="auto">
          <a:xfrm>
            <a:off x="885367" y="4733185"/>
            <a:ext cx="2342741" cy="738664"/>
          </a:xfrm>
          <a:prstGeom prst="rect">
            <a:avLst/>
          </a:prstGeom>
          <a:noFill/>
          <a:ln w="9525">
            <a:noFill/>
            <a:miter lim="800000"/>
            <a:headEnd/>
            <a:tailEnd/>
          </a:ln>
        </p:spPr>
        <p:txBody>
          <a:bodyPr wrap="square">
            <a:spAutoFit/>
          </a:bodyPr>
          <a:lstStyle/>
          <a:p>
            <a:pPr algn="ctr"/>
            <a:r>
              <a:rPr lang="tr-TR" sz="1400" b="1" dirty="0" smtClean="0">
                <a:solidFill>
                  <a:srgbClr val="000090"/>
                </a:solidFill>
              </a:rPr>
              <a:t>Düşük performanslı sistem sömürülmeye açıktır.</a:t>
            </a:r>
            <a:endParaRPr lang="tr-TR" sz="1400" b="1" dirty="0">
              <a:solidFill>
                <a:srgbClr val="000090"/>
              </a:solidFill>
            </a:endParaRPr>
          </a:p>
        </p:txBody>
      </p:sp>
      <p:sp>
        <p:nvSpPr>
          <p:cNvPr id="53" name="Text Box 45"/>
          <p:cNvSpPr txBox="1">
            <a:spLocks noChangeArrowheads="1"/>
          </p:cNvSpPr>
          <p:nvPr/>
        </p:nvSpPr>
        <p:spPr bwMode="auto">
          <a:xfrm>
            <a:off x="6088165" y="4682385"/>
            <a:ext cx="2016744" cy="738664"/>
          </a:xfrm>
          <a:prstGeom prst="rect">
            <a:avLst/>
          </a:prstGeom>
          <a:noFill/>
          <a:ln w="9525">
            <a:noFill/>
            <a:miter lim="800000"/>
            <a:headEnd/>
            <a:tailEnd/>
          </a:ln>
        </p:spPr>
        <p:txBody>
          <a:bodyPr wrap="square">
            <a:spAutoFit/>
          </a:bodyPr>
          <a:lstStyle/>
          <a:p>
            <a:pPr algn="ctr"/>
            <a:r>
              <a:rPr lang="tr-TR" sz="1400" b="1" dirty="0" smtClean="0">
                <a:solidFill>
                  <a:srgbClr val="000090"/>
                </a:solidFill>
              </a:rPr>
              <a:t>Yüksek performanslı sistem sömürmek için isteklidir</a:t>
            </a:r>
            <a:r>
              <a:rPr lang="en-US" sz="1400" b="1" dirty="0" smtClean="0">
                <a:solidFill>
                  <a:srgbClr val="000090"/>
                </a:solidFill>
              </a:rPr>
              <a:t>.</a:t>
            </a:r>
            <a:endParaRPr lang="tr-TR" sz="1400" b="1" dirty="0">
              <a:solidFill>
                <a:srgbClr val="000090"/>
              </a:solidFill>
            </a:endParaRPr>
          </a:p>
        </p:txBody>
      </p:sp>
      <p:sp>
        <p:nvSpPr>
          <p:cNvPr id="65" name="Text Box 42"/>
          <p:cNvSpPr txBox="1">
            <a:spLocks noChangeArrowheads="1"/>
          </p:cNvSpPr>
          <p:nvPr/>
        </p:nvSpPr>
        <p:spPr bwMode="auto">
          <a:xfrm>
            <a:off x="4180840" y="3538962"/>
            <a:ext cx="1718733" cy="738664"/>
          </a:xfrm>
          <a:prstGeom prst="rect">
            <a:avLst/>
          </a:prstGeom>
          <a:noFill/>
          <a:ln w="9525">
            <a:noFill/>
            <a:miter lim="800000"/>
            <a:headEnd/>
            <a:tailEnd/>
          </a:ln>
        </p:spPr>
        <p:txBody>
          <a:bodyPr wrap="square">
            <a:spAutoFit/>
          </a:bodyPr>
          <a:lstStyle/>
          <a:p>
            <a:pPr algn="ctr">
              <a:spcBef>
                <a:spcPct val="50000"/>
              </a:spcBef>
            </a:pPr>
            <a:r>
              <a:rPr lang="tr-TR" sz="1400" b="1" dirty="0" smtClean="0">
                <a:solidFill>
                  <a:srgbClr val="FF0000"/>
                </a:solidFill>
              </a:rPr>
              <a:t>Yüksek, sinyalleri anlar ve sonra zayıflığı sömürür</a:t>
            </a:r>
            <a:endParaRPr lang="tr-TR" sz="1400" b="1" dirty="0">
              <a:solidFill>
                <a:srgbClr val="FF0000"/>
              </a:solidFill>
            </a:endParaRPr>
          </a:p>
        </p:txBody>
      </p:sp>
      <p:sp>
        <p:nvSpPr>
          <p:cNvPr id="26" name="Freeform 25"/>
          <p:cNvSpPr/>
          <p:nvPr/>
        </p:nvSpPr>
        <p:spPr>
          <a:xfrm>
            <a:off x="3982720" y="1176867"/>
            <a:ext cx="1869440" cy="479213"/>
          </a:xfrm>
          <a:custGeom>
            <a:avLst/>
            <a:gdLst>
              <a:gd name="connsiteX0" fmla="*/ 0 w 1717040"/>
              <a:gd name="connsiteY0" fmla="*/ 469053 h 479213"/>
              <a:gd name="connsiteX1" fmla="*/ 822960 w 1717040"/>
              <a:gd name="connsiteY1" fmla="*/ 1693 h 479213"/>
              <a:gd name="connsiteX2" fmla="*/ 1717040 w 1717040"/>
              <a:gd name="connsiteY2" fmla="*/ 479213 h 479213"/>
            </a:gdLst>
            <a:ahLst/>
            <a:cxnLst>
              <a:cxn ang="0">
                <a:pos x="connsiteX0" y="connsiteY0"/>
              </a:cxn>
              <a:cxn ang="0">
                <a:pos x="connsiteX1" y="connsiteY1"/>
              </a:cxn>
              <a:cxn ang="0">
                <a:pos x="connsiteX2" y="connsiteY2"/>
              </a:cxn>
            </a:cxnLst>
            <a:rect l="l" t="t" r="r" b="b"/>
            <a:pathLst>
              <a:path w="1717040" h="479213">
                <a:moveTo>
                  <a:pt x="0" y="469053"/>
                </a:moveTo>
                <a:cubicBezTo>
                  <a:pt x="268393" y="234526"/>
                  <a:pt x="536787" y="0"/>
                  <a:pt x="822960" y="1693"/>
                </a:cubicBezTo>
                <a:cubicBezTo>
                  <a:pt x="1109133" y="3386"/>
                  <a:pt x="1717040" y="479213"/>
                  <a:pt x="1717040" y="479213"/>
                </a:cubicBezTo>
              </a:path>
            </a:pathLst>
          </a:custGeom>
          <a:ln w="222250" cap="flat" cmpd="sng" algn="ctr">
            <a:solidFill>
              <a:srgbClr val="3366FF"/>
            </a:solidFill>
            <a:prstDash val="solid"/>
            <a:round/>
            <a:headEnd type="none" w="med" len="med"/>
            <a:tailEnd type="arrow" w="med"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3921760" y="4470400"/>
            <a:ext cx="1778000" cy="518160"/>
          </a:xfrm>
          <a:custGeom>
            <a:avLst/>
            <a:gdLst>
              <a:gd name="connsiteX0" fmla="*/ 1778000 w 1778000"/>
              <a:gd name="connsiteY0" fmla="*/ 0 h 518160"/>
              <a:gd name="connsiteX1" fmla="*/ 1036320 w 1778000"/>
              <a:gd name="connsiteY1" fmla="*/ 508000 h 518160"/>
              <a:gd name="connsiteX2" fmla="*/ 0 w 1778000"/>
              <a:gd name="connsiteY2" fmla="*/ 60960 h 518160"/>
            </a:gdLst>
            <a:ahLst/>
            <a:cxnLst>
              <a:cxn ang="0">
                <a:pos x="connsiteX0" y="connsiteY0"/>
              </a:cxn>
              <a:cxn ang="0">
                <a:pos x="connsiteX1" y="connsiteY1"/>
              </a:cxn>
              <a:cxn ang="0">
                <a:pos x="connsiteX2" y="connsiteY2"/>
              </a:cxn>
            </a:cxnLst>
            <a:rect l="l" t="t" r="r" b="b"/>
            <a:pathLst>
              <a:path w="1778000" h="518160">
                <a:moveTo>
                  <a:pt x="1778000" y="0"/>
                </a:moveTo>
                <a:cubicBezTo>
                  <a:pt x="1555326" y="248920"/>
                  <a:pt x="1332653" y="497840"/>
                  <a:pt x="1036320" y="508000"/>
                </a:cubicBezTo>
                <a:cubicBezTo>
                  <a:pt x="739987" y="518160"/>
                  <a:pt x="0" y="60960"/>
                  <a:pt x="0" y="60960"/>
                </a:cubicBezTo>
              </a:path>
            </a:pathLst>
          </a:custGeom>
          <a:ln w="222250" cap="flat" cmpd="sng" algn="ctr">
            <a:solidFill>
              <a:srgbClr val="FF0000"/>
            </a:solidFill>
            <a:prstDash val="solid"/>
            <a:round/>
            <a:headEnd type="none" w="med" len="med"/>
            <a:tailEnd type="arrow" w="med"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triped Right Arrow 29"/>
          <p:cNvSpPr/>
          <p:nvPr/>
        </p:nvSpPr>
        <p:spPr>
          <a:xfrm>
            <a:off x="2783840" y="1940560"/>
            <a:ext cx="4175760" cy="2062480"/>
          </a:xfrm>
          <a:prstGeom prst="stripedRightArrow">
            <a:avLst/>
          </a:prstGeom>
          <a:solidFill>
            <a:srgbClr val="FF0000">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6000" dirty="0" smtClean="0"/>
              <a:t>değer</a:t>
            </a:r>
            <a:endParaRPr lang="en-US" sz="60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blinds(horizontal)">
                                      <p:cBhvr>
                                        <p:cTn id="10" dur="500"/>
                                        <p:tgtEl>
                                          <p:spTgt spid="430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3056"/>
                                        </p:tgtEl>
                                        <p:attrNameLst>
                                          <p:attrName>style.visibility</p:attrName>
                                        </p:attrNameLst>
                                      </p:cBhvr>
                                      <p:to>
                                        <p:strVal val="visible"/>
                                      </p:to>
                                    </p:set>
                                    <p:animEffect transition="in" filter="blinds(horizontal)">
                                      <p:cBhvr>
                                        <p:cTn id="15" dur="500"/>
                                        <p:tgtEl>
                                          <p:spTgt spid="430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blinds(horizontal)">
                                      <p:cBhvr>
                                        <p:cTn id="2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56" grpId="0"/>
      <p:bldP spid="52" grpId="0"/>
      <p:bldP spid="53" grpId="0"/>
      <p:bldP spid="6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 name="Rectangle 2"/>
          <p:cNvSpPr txBox="1">
            <a:spLocks noChangeArrowheads="1"/>
          </p:cNvSpPr>
          <p:nvPr/>
        </p:nvSpPr>
        <p:spPr bwMode="auto">
          <a:xfrm rot="16200000">
            <a:off x="-3180229" y="3180230"/>
            <a:ext cx="6858000" cy="497540"/>
          </a:xfrm>
          <a:prstGeom prst="rect">
            <a:avLst/>
          </a:prstGeom>
          <a:solidFill>
            <a:srgbClr val="969696"/>
          </a:solidFill>
          <a:ln w="9525">
            <a:noFill/>
            <a:miter lim="800000"/>
            <a:headEnd/>
            <a:tailEnd/>
          </a:ln>
        </p:spPr>
        <p:txBody>
          <a:bodyPr vert="horz" wrap="square" lIns="91440" tIns="45720" rIns="91440" bIns="45720" numCol="1" anchor="ctr" anchorCtr="0" compatLnSpc="1">
            <a:prstTxWarp prst="textNoShape">
              <a:avLst/>
            </a:prstTxWarp>
          </a:bodyPr>
          <a:lstStyle/>
          <a:p>
            <a:r>
              <a:rPr lang="tr-TR" sz="2000" b="1" dirty="0" smtClean="0">
                <a:solidFill>
                  <a:srgbClr val="FFFF00"/>
                </a:solidFill>
              </a:rPr>
              <a:t>Yüksek&amp;Düşük</a:t>
            </a:r>
            <a:r>
              <a:rPr lang="tr-TR" b="1" dirty="0" smtClean="0">
                <a:solidFill>
                  <a:srgbClr val="FFFF00"/>
                </a:solidFill>
              </a:rPr>
              <a:t> SÇK Sistemleri Arasındaki Etkileşimler</a:t>
            </a:r>
            <a:endParaRPr lang="tr-TR" dirty="0">
              <a:solidFill>
                <a:srgbClr val="FFFF00"/>
              </a:solidFill>
            </a:endParaRPr>
          </a:p>
        </p:txBody>
      </p:sp>
      <p:sp>
        <p:nvSpPr>
          <p:cNvPr id="54" name="Decision 53"/>
          <p:cNvSpPr/>
          <p:nvPr/>
        </p:nvSpPr>
        <p:spPr>
          <a:xfrm>
            <a:off x="3972560" y="1188720"/>
            <a:ext cx="2032000" cy="863600"/>
          </a:xfrm>
          <a:prstGeom prst="flowChartDecisi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dirty="0" smtClean="0">
                <a:solidFill>
                  <a:srgbClr val="0000FF"/>
                </a:solidFill>
                <a:latin typeface="Arial Narrow"/>
                <a:cs typeface="Arial Narrow"/>
              </a:rPr>
              <a:t>si</a:t>
            </a:r>
            <a:r>
              <a:rPr lang="en-US" sz="1600" dirty="0" smtClean="0">
                <a:solidFill>
                  <a:srgbClr val="0000FF"/>
                </a:solidFill>
                <a:latin typeface="Arial Narrow"/>
                <a:cs typeface="Arial Narrow"/>
              </a:rPr>
              <a:t>s </a:t>
            </a:r>
            <a:r>
              <a:rPr lang="en-US" sz="1600" dirty="0">
                <a:solidFill>
                  <a:srgbClr val="0000FF"/>
                </a:solidFill>
                <a:latin typeface="Arial Narrow"/>
                <a:cs typeface="Arial Narrow"/>
              </a:rPr>
              <a:t>B </a:t>
            </a:r>
          </a:p>
          <a:p>
            <a:pPr algn="ctr"/>
            <a:r>
              <a:rPr lang="tr-TR" sz="1600" dirty="0" smtClean="0">
                <a:solidFill>
                  <a:srgbClr val="0000FF"/>
                </a:solidFill>
                <a:latin typeface="Arial Narrow"/>
                <a:cs typeface="Arial Narrow"/>
              </a:rPr>
              <a:t>Yetenekli mi</a:t>
            </a:r>
            <a:r>
              <a:rPr lang="en-US" sz="1600" dirty="0" smtClean="0">
                <a:solidFill>
                  <a:srgbClr val="0000FF"/>
                </a:solidFill>
                <a:latin typeface="Arial Narrow"/>
                <a:cs typeface="Arial Narrow"/>
              </a:rPr>
              <a:t>?</a:t>
            </a:r>
            <a:endParaRPr lang="en-US" sz="1600" dirty="0">
              <a:solidFill>
                <a:srgbClr val="0000FF"/>
              </a:solidFill>
              <a:latin typeface="Arial Narrow"/>
              <a:cs typeface="Arial Narrow"/>
            </a:endParaRPr>
          </a:p>
        </p:txBody>
      </p:sp>
      <p:sp>
        <p:nvSpPr>
          <p:cNvPr id="56" name="Rectangle 55"/>
          <p:cNvSpPr/>
          <p:nvPr/>
        </p:nvSpPr>
        <p:spPr>
          <a:xfrm>
            <a:off x="3378199" y="145625"/>
            <a:ext cx="1510453" cy="201507"/>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rgbClr val="0000FF"/>
                </a:solidFill>
                <a:latin typeface="Arial Narrow"/>
                <a:cs typeface="Arial Narrow"/>
              </a:rPr>
              <a:t>S</a:t>
            </a:r>
            <a:r>
              <a:rPr lang="tr-TR" sz="1600" dirty="0" smtClean="0">
                <a:solidFill>
                  <a:srgbClr val="0000FF"/>
                </a:solidFill>
                <a:latin typeface="Arial Narrow"/>
                <a:cs typeface="Arial Narrow"/>
              </a:rPr>
              <a:t>i</a:t>
            </a:r>
            <a:r>
              <a:rPr lang="en-US" sz="1600" dirty="0" smtClean="0">
                <a:solidFill>
                  <a:srgbClr val="0000FF"/>
                </a:solidFill>
                <a:latin typeface="Arial Narrow"/>
                <a:cs typeface="Arial Narrow"/>
              </a:rPr>
              <a:t>stem </a:t>
            </a:r>
            <a:r>
              <a:rPr lang="en-US" sz="1600" dirty="0">
                <a:solidFill>
                  <a:srgbClr val="0000FF"/>
                </a:solidFill>
                <a:latin typeface="Arial Narrow"/>
                <a:cs typeface="Arial Narrow"/>
              </a:rPr>
              <a:t>A</a:t>
            </a:r>
          </a:p>
        </p:txBody>
      </p:sp>
      <p:sp>
        <p:nvSpPr>
          <p:cNvPr id="58" name="Rectangle 57"/>
          <p:cNvSpPr/>
          <p:nvPr/>
        </p:nvSpPr>
        <p:spPr>
          <a:xfrm>
            <a:off x="4978400" y="162560"/>
            <a:ext cx="1490133" cy="1676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rgbClr val="0000FF"/>
                </a:solidFill>
                <a:latin typeface="Arial Narrow"/>
                <a:cs typeface="Arial Narrow"/>
              </a:rPr>
              <a:t>S</a:t>
            </a:r>
            <a:r>
              <a:rPr lang="tr-TR" sz="1600" dirty="0" smtClean="0">
                <a:solidFill>
                  <a:srgbClr val="0000FF"/>
                </a:solidFill>
                <a:latin typeface="Arial Narrow"/>
                <a:cs typeface="Arial Narrow"/>
              </a:rPr>
              <a:t>i</a:t>
            </a:r>
            <a:r>
              <a:rPr lang="en-US" sz="1600" dirty="0" smtClean="0">
                <a:solidFill>
                  <a:srgbClr val="0000FF"/>
                </a:solidFill>
                <a:latin typeface="Arial Narrow"/>
                <a:cs typeface="Arial Narrow"/>
              </a:rPr>
              <a:t>stem </a:t>
            </a:r>
            <a:r>
              <a:rPr lang="en-US" sz="1600" dirty="0">
                <a:solidFill>
                  <a:srgbClr val="0000FF"/>
                </a:solidFill>
                <a:latin typeface="Arial Narrow"/>
                <a:cs typeface="Arial Narrow"/>
              </a:rPr>
              <a:t>B</a:t>
            </a:r>
          </a:p>
        </p:txBody>
      </p:sp>
      <p:sp>
        <p:nvSpPr>
          <p:cNvPr id="59" name="Down Arrow 58"/>
          <p:cNvSpPr/>
          <p:nvPr/>
        </p:nvSpPr>
        <p:spPr>
          <a:xfrm>
            <a:off x="4775200" y="1026160"/>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61" name="Down Arrow 60"/>
          <p:cNvSpPr/>
          <p:nvPr/>
        </p:nvSpPr>
        <p:spPr>
          <a:xfrm>
            <a:off x="4775200" y="2062480"/>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62" name="Decision 61"/>
          <p:cNvSpPr/>
          <p:nvPr/>
        </p:nvSpPr>
        <p:spPr>
          <a:xfrm>
            <a:off x="3901440" y="2255520"/>
            <a:ext cx="2133600" cy="904240"/>
          </a:xfrm>
          <a:prstGeom prst="flowChartDecisi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500" dirty="0" smtClean="0">
                <a:solidFill>
                  <a:srgbClr val="0000FF"/>
                </a:solidFill>
                <a:latin typeface="Arial Narrow"/>
                <a:cs typeface="Arial Narrow"/>
              </a:rPr>
              <a:t>diğer bileşenlerden yardım alır mı</a:t>
            </a:r>
            <a:r>
              <a:rPr lang="en-US" sz="1500" dirty="0" smtClean="0">
                <a:solidFill>
                  <a:srgbClr val="0000FF"/>
                </a:solidFill>
                <a:latin typeface="Arial Narrow"/>
                <a:cs typeface="Arial Narrow"/>
              </a:rPr>
              <a:t>?</a:t>
            </a:r>
            <a:endParaRPr lang="en-US" sz="1500" dirty="0">
              <a:solidFill>
                <a:srgbClr val="0000FF"/>
              </a:solidFill>
              <a:latin typeface="Arial Narrow"/>
              <a:cs typeface="Arial Narrow"/>
            </a:endParaRPr>
          </a:p>
        </p:txBody>
      </p:sp>
      <p:sp>
        <p:nvSpPr>
          <p:cNvPr id="63" name="Down Arrow 62"/>
          <p:cNvSpPr/>
          <p:nvPr/>
        </p:nvSpPr>
        <p:spPr>
          <a:xfrm>
            <a:off x="4785360" y="3200400"/>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64" name="Rectangle 63"/>
          <p:cNvSpPr/>
          <p:nvPr/>
        </p:nvSpPr>
        <p:spPr>
          <a:xfrm>
            <a:off x="4250267" y="3583093"/>
            <a:ext cx="1417319" cy="6604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dirty="0" smtClean="0">
                <a:solidFill>
                  <a:srgbClr val="0000FF"/>
                </a:solidFill>
                <a:latin typeface="Arial Narrow"/>
                <a:cs typeface="Arial Narrow"/>
              </a:rPr>
              <a:t>diğerlerinden destek alır</a:t>
            </a:r>
            <a:endParaRPr lang="en-US" sz="1600" dirty="0">
              <a:solidFill>
                <a:srgbClr val="0000FF"/>
              </a:solidFill>
              <a:latin typeface="Arial Narrow"/>
              <a:cs typeface="Arial Narrow"/>
            </a:endParaRPr>
          </a:p>
        </p:txBody>
      </p:sp>
      <p:sp>
        <p:nvSpPr>
          <p:cNvPr id="65" name="Rectangle 64"/>
          <p:cNvSpPr/>
          <p:nvPr/>
        </p:nvSpPr>
        <p:spPr>
          <a:xfrm>
            <a:off x="4258733" y="3390053"/>
            <a:ext cx="1398693" cy="20828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rgbClr val="0000FF"/>
                </a:solidFill>
                <a:latin typeface="Arial Narrow"/>
                <a:cs typeface="Arial Narrow"/>
              </a:rPr>
              <a:t>S</a:t>
            </a:r>
            <a:r>
              <a:rPr lang="tr-TR" sz="1600" dirty="0" smtClean="0">
                <a:solidFill>
                  <a:srgbClr val="0000FF"/>
                </a:solidFill>
                <a:latin typeface="Arial Narrow"/>
                <a:cs typeface="Arial Narrow"/>
              </a:rPr>
              <a:t>i</a:t>
            </a:r>
            <a:r>
              <a:rPr lang="en-US" sz="1600" dirty="0" smtClean="0">
                <a:solidFill>
                  <a:srgbClr val="0000FF"/>
                </a:solidFill>
                <a:latin typeface="Arial Narrow"/>
                <a:cs typeface="Arial Narrow"/>
              </a:rPr>
              <a:t>s </a:t>
            </a:r>
            <a:r>
              <a:rPr lang="en-US" sz="1600" dirty="0">
                <a:solidFill>
                  <a:srgbClr val="0000FF"/>
                </a:solidFill>
                <a:latin typeface="Arial Narrow"/>
                <a:cs typeface="Arial Narrow"/>
              </a:rPr>
              <a:t>B</a:t>
            </a:r>
          </a:p>
        </p:txBody>
      </p:sp>
      <p:sp>
        <p:nvSpPr>
          <p:cNvPr id="66" name="Rectangle 65"/>
          <p:cNvSpPr/>
          <p:nvPr/>
        </p:nvSpPr>
        <p:spPr>
          <a:xfrm>
            <a:off x="4135120" y="4693920"/>
            <a:ext cx="1656080" cy="6604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dirty="0" smtClean="0">
                <a:solidFill>
                  <a:srgbClr val="0000FF"/>
                </a:solidFill>
                <a:latin typeface="Arial Narrow"/>
                <a:cs typeface="Arial Narrow"/>
              </a:rPr>
              <a:t>daha güçlü olur</a:t>
            </a:r>
            <a:endParaRPr lang="en-US" sz="1600" dirty="0">
              <a:solidFill>
                <a:srgbClr val="0000FF"/>
              </a:solidFill>
              <a:latin typeface="Arial Narrow"/>
              <a:cs typeface="Arial Narrow"/>
            </a:endParaRPr>
          </a:p>
        </p:txBody>
      </p:sp>
      <p:sp>
        <p:nvSpPr>
          <p:cNvPr id="67" name="Rectangle 66"/>
          <p:cNvSpPr/>
          <p:nvPr/>
        </p:nvSpPr>
        <p:spPr>
          <a:xfrm>
            <a:off x="4145280" y="4511040"/>
            <a:ext cx="1656080" cy="18288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rgbClr val="0000FF"/>
                </a:solidFill>
                <a:latin typeface="Arial Narrow"/>
                <a:cs typeface="Arial Narrow"/>
              </a:rPr>
              <a:t>S</a:t>
            </a:r>
            <a:r>
              <a:rPr lang="tr-TR" sz="1600" dirty="0" smtClean="0">
                <a:solidFill>
                  <a:srgbClr val="0000FF"/>
                </a:solidFill>
                <a:latin typeface="Arial Narrow"/>
                <a:cs typeface="Arial Narrow"/>
              </a:rPr>
              <a:t>i</a:t>
            </a:r>
            <a:r>
              <a:rPr lang="en-US" sz="1600" dirty="0" smtClean="0">
                <a:solidFill>
                  <a:srgbClr val="0000FF"/>
                </a:solidFill>
                <a:latin typeface="Arial Narrow"/>
                <a:cs typeface="Arial Narrow"/>
              </a:rPr>
              <a:t>s </a:t>
            </a:r>
            <a:r>
              <a:rPr lang="en-US" sz="1600" dirty="0">
                <a:solidFill>
                  <a:srgbClr val="0000FF"/>
                </a:solidFill>
                <a:latin typeface="Arial Narrow"/>
                <a:cs typeface="Arial Narrow"/>
              </a:rPr>
              <a:t>B</a:t>
            </a:r>
          </a:p>
        </p:txBody>
      </p:sp>
      <p:sp>
        <p:nvSpPr>
          <p:cNvPr id="68" name="Down Arrow 67"/>
          <p:cNvSpPr/>
          <p:nvPr/>
        </p:nvSpPr>
        <p:spPr>
          <a:xfrm>
            <a:off x="4795520" y="4297680"/>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cxnSp>
        <p:nvCxnSpPr>
          <p:cNvPr id="70" name="Elbow Connector 69"/>
          <p:cNvCxnSpPr>
            <a:stCxn id="66" idx="2"/>
          </p:cNvCxnSpPr>
          <p:nvPr/>
        </p:nvCxnSpPr>
        <p:spPr>
          <a:xfrm rot="16200000" flipH="1">
            <a:off x="5311140" y="5006340"/>
            <a:ext cx="436880" cy="113284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10800000">
            <a:off x="6536268" y="677334"/>
            <a:ext cx="1845733" cy="633307"/>
          </a:xfrm>
          <a:prstGeom prst="bentConnector3">
            <a:avLst>
              <a:gd name="adj1" fmla="val -918"/>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943600" y="1280160"/>
            <a:ext cx="136256" cy="246221"/>
          </a:xfrm>
          <a:prstGeom prst="rect">
            <a:avLst/>
          </a:prstGeom>
          <a:noFill/>
        </p:spPr>
        <p:txBody>
          <a:bodyPr wrap="none" lIns="0" tIns="0" rIns="0" bIns="0" rtlCol="0">
            <a:spAutoFit/>
          </a:bodyPr>
          <a:lstStyle/>
          <a:p>
            <a:r>
              <a:rPr lang="tr-TR" sz="1600" dirty="0" smtClean="0"/>
              <a:t>E</a:t>
            </a:r>
            <a:endParaRPr lang="en-US" sz="1600" dirty="0"/>
          </a:p>
        </p:txBody>
      </p:sp>
      <p:sp>
        <p:nvSpPr>
          <p:cNvPr id="96" name="TextBox 95"/>
          <p:cNvSpPr txBox="1"/>
          <p:nvPr/>
        </p:nvSpPr>
        <p:spPr>
          <a:xfrm>
            <a:off x="5181600" y="3119120"/>
            <a:ext cx="136256" cy="246221"/>
          </a:xfrm>
          <a:prstGeom prst="rect">
            <a:avLst/>
          </a:prstGeom>
          <a:noFill/>
        </p:spPr>
        <p:txBody>
          <a:bodyPr wrap="none" lIns="0" tIns="0" rIns="0" bIns="0" rtlCol="0">
            <a:spAutoFit/>
          </a:bodyPr>
          <a:lstStyle/>
          <a:p>
            <a:r>
              <a:rPr lang="tr-TR" sz="1600" dirty="0" smtClean="0"/>
              <a:t>E</a:t>
            </a:r>
            <a:endParaRPr lang="en-US" sz="1600" dirty="0"/>
          </a:p>
        </p:txBody>
      </p:sp>
      <p:sp>
        <p:nvSpPr>
          <p:cNvPr id="98" name="TextBox 97"/>
          <p:cNvSpPr txBox="1"/>
          <p:nvPr/>
        </p:nvSpPr>
        <p:spPr>
          <a:xfrm>
            <a:off x="3461174" y="3679613"/>
            <a:ext cx="148178" cy="246221"/>
          </a:xfrm>
          <a:prstGeom prst="rect">
            <a:avLst/>
          </a:prstGeom>
          <a:noFill/>
        </p:spPr>
        <p:txBody>
          <a:bodyPr wrap="none" lIns="0" tIns="0" rIns="0" bIns="0" rtlCol="0">
            <a:spAutoFit/>
          </a:bodyPr>
          <a:lstStyle/>
          <a:p>
            <a:r>
              <a:rPr lang="tr-TR" sz="1600" dirty="0" smtClean="0"/>
              <a:t>H</a:t>
            </a:r>
            <a:endParaRPr lang="en-US" sz="1600" dirty="0"/>
          </a:p>
        </p:txBody>
      </p:sp>
      <p:sp>
        <p:nvSpPr>
          <p:cNvPr id="99" name="TextBox 98"/>
          <p:cNvSpPr txBox="1"/>
          <p:nvPr/>
        </p:nvSpPr>
        <p:spPr>
          <a:xfrm>
            <a:off x="3782906" y="2274146"/>
            <a:ext cx="148178" cy="246221"/>
          </a:xfrm>
          <a:prstGeom prst="rect">
            <a:avLst/>
          </a:prstGeom>
          <a:noFill/>
        </p:spPr>
        <p:txBody>
          <a:bodyPr wrap="none" lIns="0" tIns="0" rIns="0" bIns="0" rtlCol="0">
            <a:spAutoFit/>
          </a:bodyPr>
          <a:lstStyle/>
          <a:p>
            <a:r>
              <a:rPr lang="tr-TR" sz="1600" dirty="0" smtClean="0"/>
              <a:t>H</a:t>
            </a:r>
            <a:endParaRPr lang="en-US" sz="1600" dirty="0"/>
          </a:p>
        </p:txBody>
      </p:sp>
      <p:sp>
        <p:nvSpPr>
          <p:cNvPr id="100" name="TextBox 99"/>
          <p:cNvSpPr txBox="1"/>
          <p:nvPr/>
        </p:nvSpPr>
        <p:spPr>
          <a:xfrm>
            <a:off x="5181600" y="2032000"/>
            <a:ext cx="147476" cy="246221"/>
          </a:xfrm>
          <a:prstGeom prst="rect">
            <a:avLst/>
          </a:prstGeom>
          <a:noFill/>
        </p:spPr>
        <p:txBody>
          <a:bodyPr wrap="none" lIns="0" tIns="0" rIns="0" bIns="0" rtlCol="0">
            <a:spAutoFit/>
          </a:bodyPr>
          <a:lstStyle/>
          <a:p>
            <a:r>
              <a:rPr lang="tr-TR" sz="1600" dirty="0" smtClean="0"/>
              <a:t>H</a:t>
            </a:r>
            <a:endParaRPr lang="en-US" sz="1600" dirty="0"/>
          </a:p>
        </p:txBody>
      </p:sp>
      <p:sp>
        <p:nvSpPr>
          <p:cNvPr id="101" name="Rectangle 100"/>
          <p:cNvSpPr/>
          <p:nvPr/>
        </p:nvSpPr>
        <p:spPr>
          <a:xfrm>
            <a:off x="6217920" y="1168400"/>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0000FF"/>
                </a:solidFill>
                <a:latin typeface="Arial Narrow"/>
                <a:cs typeface="Arial Narrow"/>
              </a:rPr>
              <a:t>Si</a:t>
            </a:r>
            <a:r>
              <a:rPr lang="en-US" sz="1200" dirty="0" smtClean="0">
                <a:solidFill>
                  <a:srgbClr val="0000FF"/>
                </a:solidFill>
                <a:latin typeface="Arial Narrow"/>
                <a:cs typeface="Arial Narrow"/>
              </a:rPr>
              <a:t>s A</a:t>
            </a:r>
            <a:r>
              <a:rPr lang="tr-TR" sz="1200" dirty="0" smtClean="0">
                <a:solidFill>
                  <a:srgbClr val="0000FF"/>
                </a:solidFill>
                <a:latin typeface="Arial Narrow"/>
                <a:cs typeface="Arial Narrow"/>
              </a:rPr>
              <a:t> dan değer alır</a:t>
            </a:r>
            <a:endParaRPr lang="en-US" sz="1200" dirty="0">
              <a:solidFill>
                <a:srgbClr val="0000FF"/>
              </a:solidFill>
              <a:latin typeface="Arial Narrow"/>
              <a:cs typeface="Arial Narrow"/>
            </a:endParaRPr>
          </a:p>
        </p:txBody>
      </p:sp>
      <p:sp>
        <p:nvSpPr>
          <p:cNvPr id="102" name="Rectangle 101"/>
          <p:cNvSpPr/>
          <p:nvPr/>
        </p:nvSpPr>
        <p:spPr>
          <a:xfrm>
            <a:off x="6248400" y="1056640"/>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B</a:t>
            </a:r>
          </a:p>
        </p:txBody>
      </p:sp>
      <p:cxnSp>
        <p:nvCxnSpPr>
          <p:cNvPr id="106" name="Elbow Connector 105"/>
          <p:cNvCxnSpPr/>
          <p:nvPr/>
        </p:nvCxnSpPr>
        <p:spPr>
          <a:xfrm rot="5400000" flipH="1" flipV="1">
            <a:off x="4927600" y="2346960"/>
            <a:ext cx="4541520" cy="2367280"/>
          </a:xfrm>
          <a:prstGeom prst="bentConnector3">
            <a:avLst>
              <a:gd name="adj1" fmla="val 112"/>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Down Arrow 112"/>
          <p:cNvSpPr/>
          <p:nvPr/>
        </p:nvSpPr>
        <p:spPr>
          <a:xfrm rot="16200000">
            <a:off x="5902960" y="1534160"/>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114" name="Rectangle 113"/>
          <p:cNvSpPr/>
          <p:nvPr/>
        </p:nvSpPr>
        <p:spPr>
          <a:xfrm>
            <a:off x="6248400" y="1757680"/>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FF0000"/>
                </a:solidFill>
                <a:latin typeface="Arial Narrow"/>
                <a:cs typeface="Arial Narrow"/>
              </a:rPr>
              <a:t>S</a:t>
            </a:r>
            <a:r>
              <a:rPr lang="tr-TR" sz="1200" dirty="0" smtClean="0">
                <a:solidFill>
                  <a:srgbClr val="FF0000"/>
                </a:solidFill>
                <a:latin typeface="Arial Narrow"/>
                <a:cs typeface="Arial Narrow"/>
              </a:rPr>
              <a:t>i</a:t>
            </a:r>
            <a:r>
              <a:rPr lang="en-US" sz="1200" dirty="0" smtClean="0">
                <a:solidFill>
                  <a:srgbClr val="FF0000"/>
                </a:solidFill>
                <a:latin typeface="Arial Narrow"/>
                <a:cs typeface="Arial Narrow"/>
              </a:rPr>
              <a:t>s B</a:t>
            </a:r>
            <a:r>
              <a:rPr lang="tr-TR" sz="1200" dirty="0" smtClean="0">
                <a:solidFill>
                  <a:srgbClr val="FF0000"/>
                </a:solidFill>
                <a:latin typeface="Arial Narrow"/>
                <a:cs typeface="Arial Narrow"/>
              </a:rPr>
              <a:t> e değer aktarır</a:t>
            </a:r>
            <a:endParaRPr lang="en-US" sz="1200" dirty="0">
              <a:solidFill>
                <a:srgbClr val="FF0000"/>
              </a:solidFill>
              <a:latin typeface="Arial Narrow"/>
              <a:cs typeface="Arial Narrow"/>
            </a:endParaRPr>
          </a:p>
        </p:txBody>
      </p:sp>
      <p:sp>
        <p:nvSpPr>
          <p:cNvPr id="115" name="Rectangle 114"/>
          <p:cNvSpPr/>
          <p:nvPr/>
        </p:nvSpPr>
        <p:spPr>
          <a:xfrm>
            <a:off x="6278880" y="1645920"/>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A</a:t>
            </a:r>
          </a:p>
        </p:txBody>
      </p:sp>
      <p:sp>
        <p:nvSpPr>
          <p:cNvPr id="116" name="Rectangle 115"/>
          <p:cNvSpPr/>
          <p:nvPr/>
        </p:nvSpPr>
        <p:spPr>
          <a:xfrm>
            <a:off x="7254240" y="1168400"/>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0000FF"/>
                </a:solidFill>
                <a:latin typeface="Arial Narrow"/>
                <a:cs typeface="Arial Narrow"/>
              </a:rPr>
              <a:t>daha güçlü olur</a:t>
            </a:r>
            <a:endParaRPr lang="en-US" sz="1200" dirty="0">
              <a:solidFill>
                <a:srgbClr val="0000FF"/>
              </a:solidFill>
              <a:latin typeface="Arial Narrow"/>
              <a:cs typeface="Arial Narrow"/>
            </a:endParaRPr>
          </a:p>
        </p:txBody>
      </p:sp>
      <p:sp>
        <p:nvSpPr>
          <p:cNvPr id="117" name="Rectangle 116"/>
          <p:cNvSpPr/>
          <p:nvPr/>
        </p:nvSpPr>
        <p:spPr>
          <a:xfrm>
            <a:off x="7284720" y="1056640"/>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B</a:t>
            </a:r>
          </a:p>
        </p:txBody>
      </p:sp>
      <p:cxnSp>
        <p:nvCxnSpPr>
          <p:cNvPr id="119" name="Straight Arrow Connector 118"/>
          <p:cNvCxnSpPr>
            <a:stCxn id="101" idx="3"/>
            <a:endCxn id="116" idx="1"/>
          </p:cNvCxnSpPr>
          <p:nvPr/>
        </p:nvCxnSpPr>
        <p:spPr>
          <a:xfrm>
            <a:off x="7071360" y="1366520"/>
            <a:ext cx="1828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16" idx="3"/>
          </p:cNvCxnSpPr>
          <p:nvPr/>
        </p:nvCxnSpPr>
        <p:spPr>
          <a:xfrm flipV="1">
            <a:off x="8107680" y="1361440"/>
            <a:ext cx="274320" cy="5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274560" y="1767840"/>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FF0000"/>
                </a:solidFill>
                <a:latin typeface="Arial Narrow"/>
                <a:cs typeface="Arial Narrow"/>
              </a:rPr>
              <a:t>Daha zayıf olur</a:t>
            </a:r>
            <a:endParaRPr lang="en-US" sz="1200" dirty="0">
              <a:solidFill>
                <a:srgbClr val="FF0000"/>
              </a:solidFill>
              <a:latin typeface="Arial Narrow"/>
              <a:cs typeface="Arial Narrow"/>
            </a:endParaRPr>
          </a:p>
        </p:txBody>
      </p:sp>
      <p:sp>
        <p:nvSpPr>
          <p:cNvPr id="125" name="Rectangle 124"/>
          <p:cNvSpPr/>
          <p:nvPr/>
        </p:nvSpPr>
        <p:spPr>
          <a:xfrm>
            <a:off x="7305040" y="1656080"/>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A</a:t>
            </a:r>
          </a:p>
        </p:txBody>
      </p:sp>
      <p:cxnSp>
        <p:nvCxnSpPr>
          <p:cNvPr id="126" name="Straight Arrow Connector 125"/>
          <p:cNvCxnSpPr>
            <a:endCxn id="124" idx="1"/>
          </p:cNvCxnSpPr>
          <p:nvPr/>
        </p:nvCxnSpPr>
        <p:spPr>
          <a:xfrm>
            <a:off x="7091680" y="1965960"/>
            <a:ext cx="1828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Connector 126"/>
          <p:cNvSpPr/>
          <p:nvPr/>
        </p:nvSpPr>
        <p:spPr>
          <a:xfrm>
            <a:off x="7528560" y="2341880"/>
            <a:ext cx="365760" cy="304800"/>
          </a:xfrm>
          <a:prstGeom prst="flowChartConnector">
            <a:avLst/>
          </a:prstGeom>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solidFill>
                  <a:srgbClr val="FF0000"/>
                </a:solidFill>
              </a:rPr>
              <a:t>1</a:t>
            </a:r>
          </a:p>
        </p:txBody>
      </p:sp>
      <p:sp>
        <p:nvSpPr>
          <p:cNvPr id="128" name="Down Arrow 127"/>
          <p:cNvSpPr/>
          <p:nvPr/>
        </p:nvSpPr>
        <p:spPr>
          <a:xfrm>
            <a:off x="7512050" y="2183130"/>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129" name="Down Arrow 128"/>
          <p:cNvSpPr/>
          <p:nvPr/>
        </p:nvSpPr>
        <p:spPr>
          <a:xfrm rot="16200000">
            <a:off x="3094143" y="615527"/>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130" name="Connector 129"/>
          <p:cNvSpPr/>
          <p:nvPr/>
        </p:nvSpPr>
        <p:spPr>
          <a:xfrm>
            <a:off x="2782993" y="532130"/>
            <a:ext cx="365760" cy="304800"/>
          </a:xfrm>
          <a:prstGeom prst="flowChartConnector">
            <a:avLst/>
          </a:prstGeom>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solidFill>
                  <a:srgbClr val="FF0000"/>
                </a:solidFill>
              </a:rPr>
              <a:t>1</a:t>
            </a:r>
          </a:p>
        </p:txBody>
      </p:sp>
      <p:sp>
        <p:nvSpPr>
          <p:cNvPr id="131" name="Rectangle 130"/>
          <p:cNvSpPr/>
          <p:nvPr/>
        </p:nvSpPr>
        <p:spPr>
          <a:xfrm>
            <a:off x="2904066" y="2273300"/>
            <a:ext cx="853440" cy="73575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FF0000"/>
                </a:solidFill>
                <a:latin typeface="Arial Narrow"/>
                <a:cs typeface="Arial Narrow"/>
              </a:rPr>
              <a:t>S</a:t>
            </a:r>
            <a:r>
              <a:rPr lang="tr-TR" sz="1200" dirty="0" smtClean="0">
                <a:solidFill>
                  <a:srgbClr val="FF0000"/>
                </a:solidFill>
                <a:latin typeface="Arial Narrow"/>
                <a:cs typeface="Arial Narrow"/>
              </a:rPr>
              <a:t>i</a:t>
            </a:r>
            <a:r>
              <a:rPr lang="en-US" sz="1200" dirty="0" smtClean="0">
                <a:solidFill>
                  <a:srgbClr val="FF0000"/>
                </a:solidFill>
                <a:latin typeface="Arial Narrow"/>
                <a:cs typeface="Arial Narrow"/>
              </a:rPr>
              <a:t>s B</a:t>
            </a:r>
            <a:r>
              <a:rPr lang="tr-TR" sz="1200" dirty="0" smtClean="0">
                <a:solidFill>
                  <a:srgbClr val="FF0000"/>
                </a:solidFill>
                <a:latin typeface="Arial Narrow"/>
                <a:cs typeface="Arial Narrow"/>
              </a:rPr>
              <a:t> için, bu bir zayıflık belirtisidir</a:t>
            </a:r>
            <a:endParaRPr lang="en-US" sz="1200" dirty="0">
              <a:solidFill>
                <a:srgbClr val="FF0000"/>
              </a:solidFill>
              <a:latin typeface="Arial Narrow"/>
              <a:cs typeface="Arial Narrow"/>
            </a:endParaRPr>
          </a:p>
        </p:txBody>
      </p:sp>
      <p:sp>
        <p:nvSpPr>
          <p:cNvPr id="133" name="Down Arrow 132"/>
          <p:cNvSpPr/>
          <p:nvPr/>
        </p:nvSpPr>
        <p:spPr>
          <a:xfrm rot="5400000">
            <a:off x="3666066" y="2629746"/>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134" name="Decision 133"/>
          <p:cNvSpPr/>
          <p:nvPr/>
        </p:nvSpPr>
        <p:spPr>
          <a:xfrm>
            <a:off x="2651761" y="3025987"/>
            <a:ext cx="1344506" cy="657013"/>
          </a:xfrm>
          <a:prstGeom prst="flowChartDecisi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rgbClr val="0000FF"/>
                </a:solidFill>
                <a:latin typeface="Arial Narrow"/>
                <a:cs typeface="Arial Narrow"/>
              </a:rPr>
              <a:t>s</a:t>
            </a:r>
            <a:r>
              <a:rPr lang="tr-TR" sz="1400" dirty="0" smtClean="0">
                <a:solidFill>
                  <a:srgbClr val="0000FF"/>
                </a:solidFill>
                <a:latin typeface="Arial Narrow"/>
                <a:cs typeface="Arial Narrow"/>
              </a:rPr>
              <a:t>i</a:t>
            </a:r>
            <a:r>
              <a:rPr lang="en-US" sz="1400" dirty="0" smtClean="0">
                <a:solidFill>
                  <a:srgbClr val="0000FF"/>
                </a:solidFill>
                <a:latin typeface="Arial Narrow"/>
                <a:cs typeface="Arial Narrow"/>
              </a:rPr>
              <a:t>s </a:t>
            </a:r>
            <a:r>
              <a:rPr lang="en-US" sz="1400" dirty="0">
                <a:solidFill>
                  <a:srgbClr val="0000FF"/>
                </a:solidFill>
                <a:latin typeface="Arial Narrow"/>
                <a:cs typeface="Arial Narrow"/>
              </a:rPr>
              <a:t>A </a:t>
            </a:r>
          </a:p>
          <a:p>
            <a:pPr algn="ctr"/>
            <a:r>
              <a:rPr lang="tr-TR" sz="1400" dirty="0" smtClean="0">
                <a:solidFill>
                  <a:srgbClr val="0000FF"/>
                </a:solidFill>
                <a:latin typeface="Arial Narrow"/>
                <a:cs typeface="Arial Narrow"/>
              </a:rPr>
              <a:t> yetenekli midir</a:t>
            </a:r>
            <a:r>
              <a:rPr lang="en-US" sz="1400" dirty="0" smtClean="0">
                <a:solidFill>
                  <a:srgbClr val="0000FF"/>
                </a:solidFill>
                <a:latin typeface="Arial Narrow"/>
                <a:cs typeface="Arial Narrow"/>
              </a:rPr>
              <a:t>?</a:t>
            </a:r>
            <a:endParaRPr lang="en-US" sz="1400" dirty="0">
              <a:solidFill>
                <a:srgbClr val="0000FF"/>
              </a:solidFill>
              <a:latin typeface="Arial Narrow"/>
              <a:cs typeface="Arial Narrow"/>
            </a:endParaRPr>
          </a:p>
        </p:txBody>
      </p:sp>
      <p:sp>
        <p:nvSpPr>
          <p:cNvPr id="135" name="Decision 134"/>
          <p:cNvSpPr/>
          <p:nvPr/>
        </p:nvSpPr>
        <p:spPr>
          <a:xfrm>
            <a:off x="2463799" y="3898053"/>
            <a:ext cx="1761068" cy="665480"/>
          </a:xfrm>
          <a:prstGeom prst="flowChartDecisi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0000FF"/>
                </a:solidFill>
                <a:latin typeface="Arial Narrow"/>
                <a:cs typeface="Arial Narrow"/>
              </a:rPr>
              <a:t>Diğer bileşenlerden yardım alır mı</a:t>
            </a:r>
            <a:r>
              <a:rPr lang="en-US" sz="1200" dirty="0" smtClean="0">
                <a:solidFill>
                  <a:srgbClr val="0000FF"/>
                </a:solidFill>
                <a:latin typeface="Arial Narrow"/>
                <a:cs typeface="Arial Narrow"/>
              </a:rPr>
              <a:t>?</a:t>
            </a:r>
            <a:endParaRPr lang="en-US" sz="1200" dirty="0">
              <a:solidFill>
                <a:srgbClr val="0000FF"/>
              </a:solidFill>
              <a:latin typeface="Arial Narrow"/>
              <a:cs typeface="Arial Narrow"/>
            </a:endParaRPr>
          </a:p>
        </p:txBody>
      </p:sp>
      <p:cxnSp>
        <p:nvCxnSpPr>
          <p:cNvPr id="137" name="Straight Arrow Connector 136"/>
          <p:cNvCxnSpPr>
            <a:stCxn id="134" idx="2"/>
            <a:endCxn id="135" idx="0"/>
          </p:cNvCxnSpPr>
          <p:nvPr/>
        </p:nvCxnSpPr>
        <p:spPr>
          <a:xfrm rot="16200000" flipH="1">
            <a:off x="3226647" y="3780366"/>
            <a:ext cx="215053" cy="20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946399" y="5008880"/>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0000FF"/>
                </a:solidFill>
                <a:latin typeface="Arial Narrow"/>
                <a:cs typeface="Arial Narrow"/>
              </a:rPr>
              <a:t>Diğerlerinden destek alır</a:t>
            </a:r>
            <a:endParaRPr lang="en-US" sz="1200" dirty="0">
              <a:solidFill>
                <a:srgbClr val="0000FF"/>
              </a:solidFill>
              <a:latin typeface="Arial Narrow"/>
              <a:cs typeface="Arial Narrow"/>
            </a:endParaRPr>
          </a:p>
        </p:txBody>
      </p:sp>
      <p:sp>
        <p:nvSpPr>
          <p:cNvPr id="140" name="Rectangle 139"/>
          <p:cNvSpPr/>
          <p:nvPr/>
        </p:nvSpPr>
        <p:spPr>
          <a:xfrm>
            <a:off x="2943013" y="4854786"/>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A</a:t>
            </a:r>
          </a:p>
        </p:txBody>
      </p:sp>
      <p:sp>
        <p:nvSpPr>
          <p:cNvPr id="141" name="TextBox 140"/>
          <p:cNvSpPr txBox="1"/>
          <p:nvPr/>
        </p:nvSpPr>
        <p:spPr>
          <a:xfrm>
            <a:off x="3427308" y="4568614"/>
            <a:ext cx="136256" cy="246221"/>
          </a:xfrm>
          <a:prstGeom prst="rect">
            <a:avLst/>
          </a:prstGeom>
          <a:noFill/>
        </p:spPr>
        <p:txBody>
          <a:bodyPr wrap="none" lIns="0" tIns="0" rIns="0" bIns="0" rtlCol="0">
            <a:spAutoFit/>
          </a:bodyPr>
          <a:lstStyle/>
          <a:p>
            <a:r>
              <a:rPr lang="tr-TR" sz="1600" dirty="0" smtClean="0"/>
              <a:t>E</a:t>
            </a:r>
            <a:endParaRPr lang="en-US" sz="1600" dirty="0"/>
          </a:p>
        </p:txBody>
      </p:sp>
      <p:cxnSp>
        <p:nvCxnSpPr>
          <p:cNvPr id="144" name="Straight Arrow Connector 143"/>
          <p:cNvCxnSpPr>
            <a:stCxn id="135" idx="2"/>
            <a:endCxn id="140" idx="0"/>
          </p:cNvCxnSpPr>
          <p:nvPr/>
        </p:nvCxnSpPr>
        <p:spPr>
          <a:xfrm rot="16200000" flipH="1">
            <a:off x="3201247" y="4706619"/>
            <a:ext cx="291253" cy="5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2937931" y="5669279"/>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0000FF"/>
                </a:solidFill>
                <a:latin typeface="Arial Narrow"/>
                <a:cs typeface="Arial Narrow"/>
              </a:rPr>
              <a:t>Daha güçlü olur</a:t>
            </a:r>
            <a:endParaRPr lang="en-US" sz="1200" dirty="0">
              <a:solidFill>
                <a:srgbClr val="0000FF"/>
              </a:solidFill>
              <a:latin typeface="Arial Narrow"/>
              <a:cs typeface="Arial Narrow"/>
            </a:endParaRPr>
          </a:p>
        </p:txBody>
      </p:sp>
      <p:sp>
        <p:nvSpPr>
          <p:cNvPr id="149" name="Rectangle 148"/>
          <p:cNvSpPr/>
          <p:nvPr/>
        </p:nvSpPr>
        <p:spPr>
          <a:xfrm>
            <a:off x="2934545" y="5515185"/>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A</a:t>
            </a:r>
          </a:p>
        </p:txBody>
      </p:sp>
      <p:cxnSp>
        <p:nvCxnSpPr>
          <p:cNvPr id="151" name="Elbow Connector 150"/>
          <p:cNvCxnSpPr/>
          <p:nvPr/>
        </p:nvCxnSpPr>
        <p:spPr>
          <a:xfrm rot="16200000" flipV="1">
            <a:off x="1354669" y="4030134"/>
            <a:ext cx="2904065" cy="1261533"/>
          </a:xfrm>
          <a:prstGeom prst="bentConnector3">
            <a:avLst>
              <a:gd name="adj1" fmla="val -4227"/>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5" name="Elbow Connector 154"/>
          <p:cNvCxnSpPr/>
          <p:nvPr/>
        </p:nvCxnSpPr>
        <p:spPr>
          <a:xfrm flipV="1">
            <a:off x="1811867" y="2749128"/>
            <a:ext cx="1092199" cy="434339"/>
          </a:xfrm>
          <a:prstGeom prst="bentConnector3">
            <a:avLst>
              <a:gd name="adj1" fmla="val 34496"/>
            </a:avLst>
          </a:prstGeom>
          <a:ln w="2540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260599" y="4124961"/>
            <a:ext cx="333425" cy="184666"/>
          </a:xfrm>
          <a:prstGeom prst="rect">
            <a:avLst/>
          </a:prstGeom>
          <a:noFill/>
        </p:spPr>
        <p:txBody>
          <a:bodyPr wrap="none" lIns="0" tIns="0" rIns="0" bIns="0" rtlCol="0">
            <a:spAutoFit/>
          </a:bodyPr>
          <a:lstStyle/>
          <a:p>
            <a:r>
              <a:rPr lang="tr-TR" sz="1200" dirty="0" smtClean="0"/>
              <a:t>SON</a:t>
            </a:r>
            <a:endParaRPr lang="en-US" sz="1200" dirty="0"/>
          </a:p>
        </p:txBody>
      </p:sp>
      <p:sp>
        <p:nvSpPr>
          <p:cNvPr id="161" name="Rectangle 160"/>
          <p:cNvSpPr/>
          <p:nvPr/>
        </p:nvSpPr>
        <p:spPr>
          <a:xfrm>
            <a:off x="1798319" y="2912533"/>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B</a:t>
            </a:r>
            <a:r>
              <a:rPr lang="tr-TR" sz="1200" dirty="0" smtClean="0">
                <a:solidFill>
                  <a:srgbClr val="0000FF"/>
                </a:solidFill>
                <a:latin typeface="Arial Narrow"/>
                <a:cs typeface="Arial Narrow"/>
              </a:rPr>
              <a:t> den değer </a:t>
            </a:r>
            <a:r>
              <a:rPr lang="tr-TR" sz="1200" dirty="0" err="1" smtClean="0">
                <a:solidFill>
                  <a:srgbClr val="0000FF"/>
                </a:solidFill>
                <a:latin typeface="Arial Narrow"/>
                <a:cs typeface="Arial Narrow"/>
              </a:rPr>
              <a:t>elır</a:t>
            </a:r>
            <a:endParaRPr lang="en-US" sz="1200" dirty="0">
              <a:solidFill>
                <a:srgbClr val="0000FF"/>
              </a:solidFill>
              <a:latin typeface="Arial Narrow"/>
              <a:cs typeface="Arial Narrow"/>
            </a:endParaRPr>
          </a:p>
        </p:txBody>
      </p:sp>
      <p:sp>
        <p:nvSpPr>
          <p:cNvPr id="162" name="Rectangle 161"/>
          <p:cNvSpPr/>
          <p:nvPr/>
        </p:nvSpPr>
        <p:spPr>
          <a:xfrm>
            <a:off x="1828799" y="2800773"/>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A</a:t>
            </a:r>
          </a:p>
        </p:txBody>
      </p:sp>
      <p:sp>
        <p:nvSpPr>
          <p:cNvPr id="164" name="Rectangle 163"/>
          <p:cNvSpPr/>
          <p:nvPr/>
        </p:nvSpPr>
        <p:spPr>
          <a:xfrm>
            <a:off x="1828799" y="3501813"/>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FF0000"/>
                </a:solidFill>
                <a:latin typeface="Arial Narrow"/>
                <a:cs typeface="Arial Narrow"/>
              </a:rPr>
              <a:t>S</a:t>
            </a:r>
            <a:r>
              <a:rPr lang="tr-TR" sz="1200" dirty="0" smtClean="0">
                <a:solidFill>
                  <a:srgbClr val="FF0000"/>
                </a:solidFill>
                <a:latin typeface="Arial Narrow"/>
                <a:cs typeface="Arial Narrow"/>
              </a:rPr>
              <a:t>i</a:t>
            </a:r>
            <a:r>
              <a:rPr lang="en-US" sz="1200" dirty="0" smtClean="0">
                <a:solidFill>
                  <a:srgbClr val="FF0000"/>
                </a:solidFill>
                <a:latin typeface="Arial Narrow"/>
                <a:cs typeface="Arial Narrow"/>
              </a:rPr>
              <a:t>s A</a:t>
            </a:r>
            <a:r>
              <a:rPr lang="tr-TR" sz="1200" dirty="0" smtClean="0">
                <a:solidFill>
                  <a:srgbClr val="FF0000"/>
                </a:solidFill>
                <a:latin typeface="Arial Narrow"/>
                <a:cs typeface="Arial Narrow"/>
              </a:rPr>
              <a:t> a değer aktarır</a:t>
            </a:r>
            <a:endParaRPr lang="en-US" sz="1200" dirty="0">
              <a:solidFill>
                <a:srgbClr val="FF0000"/>
              </a:solidFill>
              <a:latin typeface="Arial Narrow"/>
              <a:cs typeface="Arial Narrow"/>
            </a:endParaRPr>
          </a:p>
        </p:txBody>
      </p:sp>
      <p:sp>
        <p:nvSpPr>
          <p:cNvPr id="165" name="Rectangle 164"/>
          <p:cNvSpPr/>
          <p:nvPr/>
        </p:nvSpPr>
        <p:spPr>
          <a:xfrm>
            <a:off x="1859279" y="3390053"/>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B</a:t>
            </a:r>
          </a:p>
        </p:txBody>
      </p:sp>
      <p:sp>
        <p:nvSpPr>
          <p:cNvPr id="166" name="Rectangle 165"/>
          <p:cNvSpPr/>
          <p:nvPr/>
        </p:nvSpPr>
        <p:spPr>
          <a:xfrm>
            <a:off x="794172" y="2912533"/>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0000FF"/>
                </a:solidFill>
                <a:latin typeface="Arial Narrow"/>
                <a:cs typeface="Arial Narrow"/>
              </a:rPr>
              <a:t>Daha güçlü olur</a:t>
            </a:r>
            <a:endParaRPr lang="en-US" sz="1200" dirty="0">
              <a:solidFill>
                <a:srgbClr val="0000FF"/>
              </a:solidFill>
              <a:latin typeface="Arial Narrow"/>
              <a:cs typeface="Arial Narrow"/>
            </a:endParaRPr>
          </a:p>
        </p:txBody>
      </p:sp>
      <p:sp>
        <p:nvSpPr>
          <p:cNvPr id="167" name="Rectangle 166"/>
          <p:cNvSpPr/>
          <p:nvPr/>
        </p:nvSpPr>
        <p:spPr>
          <a:xfrm>
            <a:off x="824652" y="2800773"/>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A</a:t>
            </a:r>
          </a:p>
        </p:txBody>
      </p:sp>
      <p:sp>
        <p:nvSpPr>
          <p:cNvPr id="169" name="Rectangle 168"/>
          <p:cNvSpPr/>
          <p:nvPr/>
        </p:nvSpPr>
        <p:spPr>
          <a:xfrm>
            <a:off x="814492" y="3495040"/>
            <a:ext cx="853440" cy="3962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FF0000"/>
                </a:solidFill>
                <a:latin typeface="Arial Narrow"/>
                <a:cs typeface="Arial Narrow"/>
              </a:rPr>
              <a:t>Daha zayıf olur</a:t>
            </a:r>
            <a:endParaRPr lang="en-US" sz="1200" dirty="0">
              <a:solidFill>
                <a:srgbClr val="FF0000"/>
              </a:solidFill>
              <a:latin typeface="Arial Narrow"/>
              <a:cs typeface="Arial Narrow"/>
            </a:endParaRPr>
          </a:p>
        </p:txBody>
      </p:sp>
      <p:sp>
        <p:nvSpPr>
          <p:cNvPr id="170" name="Rectangle 169"/>
          <p:cNvSpPr/>
          <p:nvPr/>
        </p:nvSpPr>
        <p:spPr>
          <a:xfrm>
            <a:off x="844972" y="3383280"/>
            <a:ext cx="812800" cy="1422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smtClean="0">
                <a:solidFill>
                  <a:srgbClr val="0000FF"/>
                </a:solidFill>
                <a:latin typeface="Arial Narrow"/>
                <a:cs typeface="Arial Narrow"/>
              </a:rPr>
              <a:t>S</a:t>
            </a:r>
            <a:r>
              <a:rPr lang="tr-TR" sz="1200" dirty="0" smtClean="0">
                <a:solidFill>
                  <a:srgbClr val="0000FF"/>
                </a:solidFill>
                <a:latin typeface="Arial Narrow"/>
                <a:cs typeface="Arial Narrow"/>
              </a:rPr>
              <a:t>i</a:t>
            </a:r>
            <a:r>
              <a:rPr lang="en-US" sz="1200" dirty="0" smtClean="0">
                <a:solidFill>
                  <a:srgbClr val="0000FF"/>
                </a:solidFill>
                <a:latin typeface="Arial Narrow"/>
                <a:cs typeface="Arial Narrow"/>
              </a:rPr>
              <a:t>s </a:t>
            </a:r>
            <a:r>
              <a:rPr lang="en-US" sz="1200" dirty="0">
                <a:solidFill>
                  <a:srgbClr val="0000FF"/>
                </a:solidFill>
                <a:latin typeface="Arial Narrow"/>
                <a:cs typeface="Arial Narrow"/>
              </a:rPr>
              <a:t>B</a:t>
            </a:r>
          </a:p>
        </p:txBody>
      </p:sp>
      <p:cxnSp>
        <p:nvCxnSpPr>
          <p:cNvPr id="176" name="Straight Arrow Connector 175"/>
          <p:cNvCxnSpPr>
            <a:stCxn id="161" idx="1"/>
            <a:endCxn id="166" idx="3"/>
          </p:cNvCxnSpPr>
          <p:nvPr/>
        </p:nvCxnSpPr>
        <p:spPr>
          <a:xfrm rot="10800000">
            <a:off x="1647613" y="3110653"/>
            <a:ext cx="15070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a:stCxn id="164" idx="1"/>
            <a:endCxn id="169" idx="3"/>
          </p:cNvCxnSpPr>
          <p:nvPr/>
        </p:nvCxnSpPr>
        <p:spPr>
          <a:xfrm rot="10800000">
            <a:off x="1667933" y="3693161"/>
            <a:ext cx="160867" cy="67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2802466" y="3254587"/>
            <a:ext cx="94578" cy="169277"/>
          </a:xfrm>
          <a:prstGeom prst="rect">
            <a:avLst/>
          </a:prstGeom>
          <a:noFill/>
        </p:spPr>
        <p:txBody>
          <a:bodyPr wrap="none" lIns="0" tIns="0" rIns="0" bIns="0" rtlCol="0">
            <a:spAutoFit/>
          </a:bodyPr>
          <a:lstStyle/>
          <a:p>
            <a:r>
              <a:rPr lang="tr-TR" sz="1100" dirty="0" smtClean="0"/>
              <a:t>E</a:t>
            </a:r>
            <a:endParaRPr lang="en-US" sz="1100" dirty="0"/>
          </a:p>
        </p:txBody>
      </p:sp>
      <p:sp>
        <p:nvSpPr>
          <p:cNvPr id="185" name="Rectangle 184"/>
          <p:cNvSpPr/>
          <p:nvPr/>
        </p:nvSpPr>
        <p:spPr>
          <a:xfrm>
            <a:off x="5740400" y="347133"/>
            <a:ext cx="753533" cy="60113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solidFill>
                <a:srgbClr val="0000FF"/>
              </a:solidFill>
              <a:latin typeface="Arial Narrow"/>
              <a:cs typeface="Arial Narrow"/>
            </a:endParaRPr>
          </a:p>
          <a:p>
            <a:pPr algn="ctr"/>
            <a:r>
              <a:rPr lang="tr-TR" sz="1100" dirty="0" smtClean="0">
                <a:solidFill>
                  <a:srgbClr val="0000FF"/>
                </a:solidFill>
                <a:latin typeface="Arial Narrow"/>
                <a:cs typeface="Arial Narrow"/>
              </a:rPr>
              <a:t>Yüksek SÇK</a:t>
            </a:r>
            <a:endParaRPr lang="en-US" sz="1100" dirty="0" smtClean="0">
              <a:solidFill>
                <a:srgbClr val="0000FF"/>
              </a:solidFill>
              <a:latin typeface="Arial Narrow"/>
              <a:cs typeface="Arial Narrow"/>
            </a:endParaRPr>
          </a:p>
          <a:p>
            <a:pPr algn="ctr"/>
            <a:r>
              <a:rPr lang="tr-TR" sz="1100" dirty="0" smtClean="0">
                <a:solidFill>
                  <a:srgbClr val="0000FF"/>
                </a:solidFill>
                <a:latin typeface="Arial Narrow"/>
                <a:cs typeface="Arial Narrow"/>
              </a:rPr>
              <a:t>zayıflığı sömürmeye isteklidir</a:t>
            </a:r>
            <a:endParaRPr lang="en-US" sz="1100" dirty="0" smtClean="0">
              <a:solidFill>
                <a:srgbClr val="0000FF"/>
              </a:solidFill>
              <a:latin typeface="Arial Narrow"/>
              <a:cs typeface="Arial Narrow"/>
            </a:endParaRPr>
          </a:p>
          <a:p>
            <a:pPr algn="ctr"/>
            <a:endParaRPr lang="en-US" sz="1200" dirty="0">
              <a:solidFill>
                <a:srgbClr val="0000FF"/>
              </a:solidFill>
              <a:latin typeface="Arial Narrow"/>
              <a:cs typeface="Arial Narrow"/>
            </a:endParaRPr>
          </a:p>
        </p:txBody>
      </p:sp>
      <p:sp>
        <p:nvSpPr>
          <p:cNvPr id="186" name="Rectangle 185"/>
          <p:cNvSpPr/>
          <p:nvPr/>
        </p:nvSpPr>
        <p:spPr>
          <a:xfrm>
            <a:off x="4969934" y="347133"/>
            <a:ext cx="767080" cy="60113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400" dirty="0" smtClean="0">
                <a:solidFill>
                  <a:srgbClr val="FF0000"/>
                </a:solidFill>
                <a:latin typeface="Arial Narrow"/>
                <a:cs typeface="Arial Narrow"/>
              </a:rPr>
              <a:t>Düşük SÇK</a:t>
            </a:r>
            <a:endParaRPr lang="en-US" sz="1400" dirty="0" smtClean="0">
              <a:solidFill>
                <a:srgbClr val="FF0000"/>
              </a:solidFill>
              <a:latin typeface="Arial Narrow"/>
              <a:cs typeface="Arial Narrow"/>
            </a:endParaRPr>
          </a:p>
          <a:p>
            <a:pPr algn="ctr"/>
            <a:r>
              <a:rPr lang="tr-TR" sz="1200" dirty="0" smtClean="0">
                <a:solidFill>
                  <a:srgbClr val="FF0000"/>
                </a:solidFill>
                <a:latin typeface="Arial Narrow"/>
                <a:cs typeface="Arial Narrow"/>
              </a:rPr>
              <a:t>zayıflık sinyali yayar</a:t>
            </a:r>
            <a:endParaRPr lang="en-US" sz="1200" dirty="0">
              <a:solidFill>
                <a:srgbClr val="FF0000"/>
              </a:solidFill>
              <a:latin typeface="Arial Narrow"/>
              <a:cs typeface="Arial Narrow"/>
            </a:endParaRPr>
          </a:p>
        </p:txBody>
      </p:sp>
      <p:sp>
        <p:nvSpPr>
          <p:cNvPr id="187" name="Rectangle 186"/>
          <p:cNvSpPr/>
          <p:nvPr/>
        </p:nvSpPr>
        <p:spPr>
          <a:xfrm>
            <a:off x="4157133" y="347133"/>
            <a:ext cx="753533" cy="60113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solidFill>
                <a:srgbClr val="0000FF"/>
              </a:solidFill>
              <a:latin typeface="Arial Narrow"/>
              <a:cs typeface="Arial Narrow"/>
            </a:endParaRPr>
          </a:p>
          <a:p>
            <a:pPr algn="ctr"/>
            <a:r>
              <a:rPr lang="tr-TR" sz="1200" dirty="0" smtClean="0">
                <a:solidFill>
                  <a:srgbClr val="0000FF"/>
                </a:solidFill>
                <a:latin typeface="Arial Narrow"/>
                <a:cs typeface="Arial Narrow"/>
              </a:rPr>
              <a:t>Yüksek SÇK</a:t>
            </a:r>
            <a:endParaRPr lang="en-US" sz="1200" dirty="0">
              <a:solidFill>
                <a:srgbClr val="0000FF"/>
              </a:solidFill>
              <a:latin typeface="Arial Narrow"/>
              <a:cs typeface="Arial Narrow"/>
            </a:endParaRPr>
          </a:p>
          <a:p>
            <a:pPr algn="ctr"/>
            <a:r>
              <a:rPr lang="tr-TR" sz="1100" dirty="0" smtClean="0">
                <a:solidFill>
                  <a:srgbClr val="0000FF"/>
                </a:solidFill>
                <a:latin typeface="Arial Narrow"/>
                <a:cs typeface="Arial Narrow"/>
              </a:rPr>
              <a:t>zayıflığı sömürmeye isteklidir</a:t>
            </a:r>
            <a:endParaRPr lang="en-US" sz="1100" dirty="0">
              <a:solidFill>
                <a:srgbClr val="0000FF"/>
              </a:solidFill>
              <a:latin typeface="Arial Narrow"/>
              <a:cs typeface="Arial Narrow"/>
            </a:endParaRPr>
          </a:p>
          <a:p>
            <a:pPr algn="ctr"/>
            <a:endParaRPr lang="en-US" sz="1200" dirty="0">
              <a:solidFill>
                <a:srgbClr val="0000FF"/>
              </a:solidFill>
              <a:latin typeface="Arial Narrow"/>
              <a:cs typeface="Arial Narrow"/>
            </a:endParaRPr>
          </a:p>
        </p:txBody>
      </p:sp>
      <p:sp>
        <p:nvSpPr>
          <p:cNvPr id="188" name="Rectangle 187"/>
          <p:cNvSpPr/>
          <p:nvPr/>
        </p:nvSpPr>
        <p:spPr>
          <a:xfrm>
            <a:off x="3386667" y="347133"/>
            <a:ext cx="767080" cy="60113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tr-TR" sz="1200" dirty="0" smtClean="0">
                <a:solidFill>
                  <a:srgbClr val="FF0000"/>
                </a:solidFill>
                <a:latin typeface="Arial Narrow"/>
                <a:cs typeface="Arial Narrow"/>
              </a:rPr>
              <a:t>Düşük SÇK</a:t>
            </a:r>
            <a:endParaRPr lang="en-US" sz="1200" dirty="0">
              <a:solidFill>
                <a:srgbClr val="FF0000"/>
              </a:solidFill>
              <a:latin typeface="Arial Narrow"/>
              <a:cs typeface="Arial Narrow"/>
            </a:endParaRPr>
          </a:p>
          <a:p>
            <a:pPr algn="ctr"/>
            <a:r>
              <a:rPr lang="tr-TR" sz="1100" dirty="0" smtClean="0">
                <a:solidFill>
                  <a:srgbClr val="FF0000"/>
                </a:solidFill>
                <a:latin typeface="Arial Narrow"/>
                <a:cs typeface="Arial Narrow"/>
              </a:rPr>
              <a:t>zayıflık sinyali yayar</a:t>
            </a:r>
            <a:endParaRPr lang="en-US" sz="1100" dirty="0">
              <a:solidFill>
                <a:srgbClr val="FF0000"/>
              </a:solidFill>
              <a:latin typeface="Arial Narrow"/>
              <a:cs typeface="Arial Narrow"/>
            </a:endParaRPr>
          </a:p>
        </p:txBody>
      </p:sp>
      <p:cxnSp>
        <p:nvCxnSpPr>
          <p:cNvPr id="194" name="Elbow Connector 193"/>
          <p:cNvCxnSpPr>
            <a:stCxn id="166" idx="1"/>
          </p:cNvCxnSpPr>
          <p:nvPr/>
        </p:nvCxnSpPr>
        <p:spPr>
          <a:xfrm rot="10800000" flipH="1">
            <a:off x="794172" y="1159933"/>
            <a:ext cx="3727028" cy="1950720"/>
          </a:xfrm>
          <a:prstGeom prst="bentConnector3">
            <a:avLst>
              <a:gd name="adj1" fmla="val -613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a:endCxn id="187" idx="2"/>
          </p:cNvCxnSpPr>
          <p:nvPr/>
        </p:nvCxnSpPr>
        <p:spPr>
          <a:xfrm rot="16200000" flipV="1">
            <a:off x="4442884" y="1039283"/>
            <a:ext cx="186266" cy="4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6" name="Connector 205"/>
          <p:cNvSpPr/>
          <p:nvPr/>
        </p:nvSpPr>
        <p:spPr>
          <a:xfrm>
            <a:off x="5255260" y="946996"/>
            <a:ext cx="365760" cy="304800"/>
          </a:xfrm>
          <a:prstGeom prst="flowChartConnector">
            <a:avLst/>
          </a:prstGeom>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solidFill>
                  <a:srgbClr val="FF0000"/>
                </a:solidFill>
              </a:rPr>
              <a:t>2</a:t>
            </a:r>
          </a:p>
        </p:txBody>
      </p:sp>
      <p:sp>
        <p:nvSpPr>
          <p:cNvPr id="207" name="Connector 206"/>
          <p:cNvSpPr/>
          <p:nvPr/>
        </p:nvSpPr>
        <p:spPr>
          <a:xfrm>
            <a:off x="1085426" y="3984413"/>
            <a:ext cx="365760" cy="304800"/>
          </a:xfrm>
          <a:prstGeom prst="flowChartConnector">
            <a:avLst/>
          </a:prstGeom>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solidFill>
                  <a:srgbClr val="FF0000"/>
                </a:solidFill>
              </a:rPr>
              <a:t>2</a:t>
            </a:r>
          </a:p>
        </p:txBody>
      </p:sp>
      <p:sp>
        <p:nvSpPr>
          <p:cNvPr id="208" name="Down Arrow 207"/>
          <p:cNvSpPr/>
          <p:nvPr/>
        </p:nvSpPr>
        <p:spPr>
          <a:xfrm>
            <a:off x="1068916" y="3825663"/>
            <a:ext cx="365760" cy="132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127"/>
                                        </p:tgtEl>
                                        <p:attrNameLst>
                                          <p:attrName>style.visibility</p:attrName>
                                        </p:attrNameLst>
                                      </p:cBhvr>
                                      <p:to>
                                        <p:strVal val="visible"/>
                                      </p:to>
                                    </p:set>
                                  </p:childTnLst>
                                </p:cTn>
                              </p:par>
                            </p:childTnLst>
                          </p:cTn>
                        </p:par>
                        <p:par>
                          <p:cTn id="98" fill="hold">
                            <p:stCondLst>
                              <p:cond delay="0"/>
                            </p:stCondLst>
                            <p:childTnLst>
                              <p:par>
                                <p:cTn id="99" presetID="1" presetClass="entr" presetSubtype="0" fill="hold" grpId="0" nodeType="afterEffect">
                                  <p:stCondLst>
                                    <p:cond delay="0"/>
                                  </p:stCondLst>
                                  <p:childTnLst>
                                    <p:set>
                                      <p:cBhvr>
                                        <p:cTn id="100" dur="1" fill="hold">
                                          <p:stCondLst>
                                            <p:cond delay="0"/>
                                          </p:stCondLst>
                                        </p:cTn>
                                        <p:tgtEl>
                                          <p:spTgt spid="130"/>
                                        </p:tgtEl>
                                        <p:attrNameLst>
                                          <p:attrName>style.visibility</p:attrName>
                                        </p:attrNameLst>
                                      </p:cBhvr>
                                      <p:to>
                                        <p:strVal val="visible"/>
                                      </p:to>
                                    </p:set>
                                  </p:childTnLst>
                                </p:cTn>
                              </p:par>
                            </p:childTnLst>
                          </p:cTn>
                        </p:par>
                        <p:par>
                          <p:cTn id="101" fill="hold">
                            <p:stCondLst>
                              <p:cond delay="0"/>
                            </p:stCondLst>
                            <p:childTnLst>
                              <p:par>
                                <p:cTn id="102" presetID="1" presetClass="entr" presetSubtype="0" fill="hold" grpId="0" nodeType="afterEffect">
                                  <p:stCondLst>
                                    <p:cond delay="0"/>
                                  </p:stCondLst>
                                  <p:childTnLst>
                                    <p:set>
                                      <p:cBhvr>
                                        <p:cTn id="103" dur="1" fill="hold">
                                          <p:stCondLst>
                                            <p:cond delay="0"/>
                                          </p:stCondLst>
                                        </p:cTn>
                                        <p:tgtEl>
                                          <p:spTgt spid="12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00"/>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6"/>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6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4"/>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6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66"/>
                                        </p:tgtEl>
                                        <p:attrNameLst>
                                          <p:attrName>style.visibility</p:attrName>
                                        </p:attrNameLst>
                                      </p:cBhvr>
                                      <p:to>
                                        <p:strVal val="visible"/>
                                      </p:to>
                                    </p:set>
                                  </p:childTnLst>
                                </p:cTn>
                              </p:par>
                            </p:childTnLst>
                          </p:cTn>
                        </p:par>
                        <p:par>
                          <p:cTn id="142" fill="hold">
                            <p:stCondLst>
                              <p:cond delay="0"/>
                            </p:stCondLst>
                            <p:childTnLst>
                              <p:par>
                                <p:cTn id="143" presetID="1" presetClass="entr" presetSubtype="0" fill="hold" nodeType="afterEffect">
                                  <p:stCondLst>
                                    <p:cond delay="0"/>
                                  </p:stCondLst>
                                  <p:childTnLst>
                                    <p:set>
                                      <p:cBhvr>
                                        <p:cTn id="144" dur="1" fill="hold">
                                          <p:stCondLst>
                                            <p:cond delay="0"/>
                                          </p:stCondLst>
                                        </p:cTn>
                                        <p:tgtEl>
                                          <p:spTgt spid="70"/>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nodeType="afterEffect">
                                  <p:stCondLst>
                                    <p:cond delay="0"/>
                                  </p:stCondLst>
                                  <p:childTnLst>
                                    <p:set>
                                      <p:cBhvr>
                                        <p:cTn id="147" dur="1" fill="hold">
                                          <p:stCondLst>
                                            <p:cond delay="0"/>
                                          </p:stCondLst>
                                        </p:cTn>
                                        <p:tgtEl>
                                          <p:spTgt spid="106"/>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99"/>
                                        </p:tgtEl>
                                        <p:attrNameLst>
                                          <p:attrName>style.visibility</p:attrName>
                                        </p:attrNameLst>
                                      </p:cBhvr>
                                      <p:to>
                                        <p:strVal val="visible"/>
                                      </p:to>
                                    </p:set>
                                  </p:childTnLst>
                                </p:cTn>
                              </p:par>
                            </p:childTnLst>
                          </p:cTn>
                        </p:par>
                        <p:par>
                          <p:cTn id="152" fill="hold">
                            <p:stCondLst>
                              <p:cond delay="0"/>
                            </p:stCondLst>
                            <p:childTnLst>
                              <p:par>
                                <p:cTn id="153" presetID="1" presetClass="entr" presetSubtype="0" fill="hold" grpId="0" nodeType="afterEffect">
                                  <p:stCondLst>
                                    <p:cond delay="0"/>
                                  </p:stCondLst>
                                  <p:childTnLst>
                                    <p:set>
                                      <p:cBhvr>
                                        <p:cTn id="154" dur="1" fill="hold">
                                          <p:stCondLst>
                                            <p:cond delay="0"/>
                                          </p:stCondLst>
                                        </p:cTn>
                                        <p:tgtEl>
                                          <p:spTgt spid="13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3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3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8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62"/>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1" nodeType="clickEffect">
                                  <p:stCondLst>
                                    <p:cond delay="0"/>
                                  </p:stCondLst>
                                  <p:childTnLst>
                                    <p:set>
                                      <p:cBhvr>
                                        <p:cTn id="174" dur="1" fill="hold">
                                          <p:stCondLst>
                                            <p:cond delay="0"/>
                                          </p:stCondLst>
                                        </p:cTn>
                                        <p:tgtEl>
                                          <p:spTgt spid="16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65"/>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6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7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6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66"/>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9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97"/>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17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7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69"/>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08"/>
                                        </p:tgtEl>
                                        <p:attrNameLst>
                                          <p:attrName>style.visibility</p:attrName>
                                        </p:attrNameLst>
                                      </p:cBhvr>
                                      <p:to>
                                        <p:strVal val="visible"/>
                                      </p:to>
                                    </p:set>
                                  </p:childTnLst>
                                </p:cTn>
                              </p:par>
                            </p:childTnLst>
                          </p:cTn>
                        </p:par>
                        <p:par>
                          <p:cTn id="219" fill="hold">
                            <p:stCondLst>
                              <p:cond delay="0"/>
                            </p:stCondLst>
                            <p:childTnLst>
                              <p:par>
                                <p:cTn id="220" presetID="1" presetClass="entr" presetSubtype="0" fill="hold" grpId="0" nodeType="afterEffect">
                                  <p:stCondLst>
                                    <p:cond delay="0"/>
                                  </p:stCondLst>
                                  <p:childTnLst>
                                    <p:set>
                                      <p:cBhvr>
                                        <p:cTn id="221" dur="1" fill="hold">
                                          <p:stCondLst>
                                            <p:cond delay="0"/>
                                          </p:stCondLst>
                                        </p:cTn>
                                        <p:tgtEl>
                                          <p:spTgt spid="207"/>
                                        </p:tgtEl>
                                        <p:attrNameLst>
                                          <p:attrName>style.visibility</p:attrName>
                                        </p:attrNameLst>
                                      </p:cBhvr>
                                      <p:to>
                                        <p:strVal val="visible"/>
                                      </p:to>
                                    </p:set>
                                  </p:childTnLst>
                                </p:cTn>
                              </p:par>
                            </p:childTnLst>
                          </p:cTn>
                        </p:par>
                        <p:par>
                          <p:cTn id="222" fill="hold">
                            <p:stCondLst>
                              <p:cond delay="0"/>
                            </p:stCondLst>
                            <p:childTnLst>
                              <p:par>
                                <p:cTn id="223" presetID="1" presetClass="entr" presetSubtype="0" fill="hold" grpId="0" nodeType="afterEffect">
                                  <p:stCondLst>
                                    <p:cond delay="0"/>
                                  </p:stCondLst>
                                  <p:childTnLst>
                                    <p:set>
                                      <p:cBhvr>
                                        <p:cTn id="224" dur="1" fill="hold">
                                          <p:stCondLst>
                                            <p:cond delay="0"/>
                                          </p:stCondLst>
                                        </p:cTn>
                                        <p:tgtEl>
                                          <p:spTgt spid="206"/>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98"/>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137"/>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35"/>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160"/>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41"/>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144"/>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140"/>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139"/>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149"/>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148"/>
                                        </p:tgtEl>
                                        <p:attrNameLst>
                                          <p:attrName>style.visibility</p:attrName>
                                        </p:attrNameLst>
                                      </p:cBhvr>
                                      <p:to>
                                        <p:strVal val="visible"/>
                                      </p:to>
                                    </p:set>
                                  </p:childTnLst>
                                </p:cTn>
                              </p:par>
                            </p:childTnLst>
                          </p:cTn>
                        </p:par>
                        <p:par>
                          <p:cTn id="265" fill="hold">
                            <p:stCondLst>
                              <p:cond delay="0"/>
                            </p:stCondLst>
                            <p:childTnLst>
                              <p:par>
                                <p:cTn id="266" presetID="1" presetClass="entr" presetSubtype="0" fill="hold" nodeType="afterEffect">
                                  <p:stCondLst>
                                    <p:cond delay="0"/>
                                  </p:stCondLst>
                                  <p:childTnLst>
                                    <p:set>
                                      <p:cBhvr>
                                        <p:cTn id="267" dur="1" fill="hold">
                                          <p:stCondLst>
                                            <p:cond delay="0"/>
                                          </p:stCondLst>
                                        </p:cTn>
                                        <p:tgtEl>
                                          <p:spTgt spid="151"/>
                                        </p:tgtEl>
                                        <p:attrNameLst>
                                          <p:attrName>style.visibility</p:attrName>
                                        </p:attrNameLst>
                                      </p:cBhvr>
                                      <p:to>
                                        <p:strVal val="visible"/>
                                      </p:to>
                                    </p:set>
                                  </p:childTnLst>
                                </p:cTn>
                              </p:par>
                            </p:childTnLst>
                          </p:cTn>
                        </p:par>
                        <p:par>
                          <p:cTn id="268" fill="hold">
                            <p:stCondLst>
                              <p:cond delay="0"/>
                            </p:stCondLst>
                            <p:childTnLst>
                              <p:par>
                                <p:cTn id="269" presetID="1" presetClass="entr" presetSubtype="0" fill="hold" nodeType="afterEffect">
                                  <p:stCondLst>
                                    <p:cond delay="0"/>
                                  </p:stCondLst>
                                  <p:childTnLst>
                                    <p:set>
                                      <p:cBhvr>
                                        <p:cTn id="270" dur="1" fill="hold">
                                          <p:stCondLst>
                                            <p:cond delay="0"/>
                                          </p:stCondLst>
                                        </p:cTn>
                                        <p:tgtEl>
                                          <p:spTgt spid="155"/>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1" nodeType="clickEffect">
                                  <p:stCondLst>
                                    <p:cond delay="0"/>
                                  </p:stCondLst>
                                  <p:childTnLst>
                                    <p:set>
                                      <p:cBhvr>
                                        <p:cTn id="274"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95" grpId="0"/>
      <p:bldP spid="96" grpId="0"/>
      <p:bldP spid="98" grpId="0"/>
      <p:bldP spid="99" grpId="0"/>
      <p:bldP spid="100" grpId="0"/>
      <p:bldP spid="101" grpId="0" animBg="1"/>
      <p:bldP spid="102" grpId="0" animBg="1"/>
      <p:bldP spid="113" grpId="0" animBg="1"/>
      <p:bldP spid="114" grpId="0" animBg="1"/>
      <p:bldP spid="115" grpId="0" animBg="1"/>
      <p:bldP spid="116" grpId="0" animBg="1"/>
      <p:bldP spid="117" grpId="0" animBg="1"/>
      <p:bldP spid="124" grpId="0" animBg="1"/>
      <p:bldP spid="125" grpId="0" animBg="1"/>
      <p:bldP spid="127" grpId="0" animBg="1"/>
      <p:bldP spid="128" grpId="0" animBg="1"/>
      <p:bldP spid="129" grpId="0" animBg="1"/>
      <p:bldP spid="130" grpId="0" animBg="1"/>
      <p:bldP spid="131" grpId="0" animBg="1"/>
      <p:bldP spid="133" grpId="0" animBg="1"/>
      <p:bldP spid="134" grpId="0" animBg="1"/>
      <p:bldP spid="135" grpId="0" animBg="1"/>
      <p:bldP spid="139" grpId="0" animBg="1"/>
      <p:bldP spid="140" grpId="0" animBg="1"/>
      <p:bldP spid="141" grpId="0"/>
      <p:bldP spid="148" grpId="0" animBg="1"/>
      <p:bldP spid="149" grpId="0" animBg="1"/>
      <p:bldP spid="160" grpId="0"/>
      <p:bldP spid="161" grpId="1" animBg="1"/>
      <p:bldP spid="162" grpId="0" animBg="1"/>
      <p:bldP spid="164" grpId="0" animBg="1"/>
      <p:bldP spid="165" grpId="0" animBg="1"/>
      <p:bldP spid="165" grpId="1" animBg="1"/>
      <p:bldP spid="166" grpId="0" animBg="1"/>
      <p:bldP spid="167" grpId="0" animBg="1"/>
      <p:bldP spid="169" grpId="0" animBg="1"/>
      <p:bldP spid="170" grpId="0" animBg="1"/>
      <p:bldP spid="184" grpId="0"/>
      <p:bldP spid="185" grpId="0" animBg="1"/>
      <p:bldP spid="186" grpId="0" animBg="1"/>
      <p:bldP spid="187" grpId="0" animBg="1"/>
      <p:bldP spid="188" grpId="0" animBg="1"/>
      <p:bldP spid="206" grpId="0" animBg="1"/>
      <p:bldP spid="207" grpId="0" animBg="1"/>
      <p:bldP spid="208"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34E897D6-9825-4093-9E9C-41911C6F228C}" type="slidenum">
              <a:rPr lang="tr-TR" smtClean="0"/>
              <a:pPr/>
              <a:t>2</a:t>
            </a:fld>
            <a:endParaRPr lang="tr-TR" smtClean="0"/>
          </a:p>
        </p:txBody>
      </p:sp>
      <p:sp>
        <p:nvSpPr>
          <p:cNvPr id="3075" name="Rectangle 2"/>
          <p:cNvSpPr>
            <a:spLocks noGrp="1" noChangeArrowheads="1"/>
          </p:cNvSpPr>
          <p:nvPr>
            <p:ph type="title"/>
          </p:nvPr>
        </p:nvSpPr>
        <p:spPr>
          <a:xfrm>
            <a:off x="457200" y="274638"/>
            <a:ext cx="8229600" cy="533544"/>
          </a:xfrm>
          <a:solidFill>
            <a:srgbClr val="969696"/>
          </a:solidFill>
        </p:spPr>
        <p:txBody>
          <a:bodyPr/>
          <a:lstStyle/>
          <a:p>
            <a:pPr eaLnBrk="1" hangingPunct="1"/>
            <a:r>
              <a:rPr lang="tr-TR" sz="2800" dirty="0" smtClean="0">
                <a:solidFill>
                  <a:srgbClr val="FFFF00"/>
                </a:solidFill>
              </a:rPr>
              <a:t>Bu toplantı için tanımlarım</a:t>
            </a:r>
          </a:p>
        </p:txBody>
      </p:sp>
      <p:sp>
        <p:nvSpPr>
          <p:cNvPr id="3076" name="Rectangle 3"/>
          <p:cNvSpPr>
            <a:spLocks noGrp="1" noChangeArrowheads="1"/>
          </p:cNvSpPr>
          <p:nvPr>
            <p:ph type="body" idx="1"/>
          </p:nvPr>
        </p:nvSpPr>
        <p:spPr>
          <a:xfrm>
            <a:off x="288636" y="877457"/>
            <a:ext cx="6384637" cy="5248708"/>
          </a:xfrm>
        </p:spPr>
        <p:txBody>
          <a:bodyPr/>
          <a:lstStyle/>
          <a:p>
            <a:pPr eaLnBrk="1" hangingPunct="1">
              <a:lnSpc>
                <a:spcPts val="2160"/>
              </a:lnSpc>
              <a:spcBef>
                <a:spcPts val="600"/>
              </a:spcBef>
              <a:spcAft>
                <a:spcPts val="600"/>
              </a:spcAft>
            </a:pPr>
            <a:r>
              <a:rPr lang="tr-TR" sz="1800" dirty="0" smtClean="0">
                <a:solidFill>
                  <a:srgbClr val="FF0000"/>
                </a:solidFill>
              </a:rPr>
              <a:t>Sorun</a:t>
            </a:r>
            <a:r>
              <a:rPr lang="en-US" sz="1800" dirty="0" smtClean="0"/>
              <a:t>: </a:t>
            </a:r>
            <a:r>
              <a:rPr lang="tr-TR" sz="1800" dirty="0" smtClean="0"/>
              <a:t>Ya istenmeyen bir durum, ya da karşısında engelleri olan istenen bir durum. (örneğin, herhangi bir karmaşıklıktaki bir proje, bir </a:t>
            </a:r>
            <a:r>
              <a:rPr lang="tr-TR" sz="1800" i="1" dirty="0" smtClean="0"/>
              <a:t>sorunlar</a:t>
            </a:r>
            <a:r>
              <a:rPr lang="tr-TR" sz="1800" dirty="0" smtClean="0"/>
              <a:t> topluluğudur.)</a:t>
            </a:r>
            <a:endParaRPr lang="en-US" sz="1800" dirty="0" smtClean="0"/>
          </a:p>
          <a:p>
            <a:pPr eaLnBrk="1" hangingPunct="1">
              <a:lnSpc>
                <a:spcPts val="2160"/>
              </a:lnSpc>
              <a:spcBef>
                <a:spcPts val="600"/>
              </a:spcBef>
              <a:spcAft>
                <a:spcPts val="600"/>
              </a:spcAft>
            </a:pPr>
            <a:r>
              <a:rPr lang="tr-TR" sz="1800" dirty="0" smtClean="0">
                <a:solidFill>
                  <a:srgbClr val="FF0000"/>
                </a:solidFill>
              </a:rPr>
              <a:t>Sorun çözme </a:t>
            </a:r>
            <a:r>
              <a:rPr lang="en-US" sz="1800" dirty="0" smtClean="0">
                <a:solidFill>
                  <a:srgbClr val="FF0000"/>
                </a:solidFill>
              </a:rPr>
              <a:t>(</a:t>
            </a:r>
            <a:r>
              <a:rPr lang="tr-TR" sz="1800" dirty="0" smtClean="0">
                <a:solidFill>
                  <a:srgbClr val="FF0000"/>
                </a:solidFill>
              </a:rPr>
              <a:t>SÇ</a:t>
            </a:r>
            <a:r>
              <a:rPr lang="en-US" sz="1800" dirty="0" smtClean="0">
                <a:solidFill>
                  <a:srgbClr val="FF0000"/>
                </a:solidFill>
              </a:rPr>
              <a:t>): </a:t>
            </a:r>
            <a:r>
              <a:rPr lang="tr-TR" sz="1800" dirty="0" smtClean="0"/>
              <a:t>Bir sorunun olumsuz etkilerini yönetilebilir seviyeye indirmek. </a:t>
            </a:r>
            <a:endParaRPr lang="en-US" sz="1800" dirty="0" smtClean="0"/>
          </a:p>
          <a:p>
            <a:pPr eaLnBrk="1" hangingPunct="1">
              <a:lnSpc>
                <a:spcPts val="2160"/>
              </a:lnSpc>
              <a:spcBef>
                <a:spcPts val="600"/>
              </a:spcBef>
              <a:spcAft>
                <a:spcPts val="600"/>
              </a:spcAft>
            </a:pPr>
            <a:r>
              <a:rPr lang="tr-TR" sz="1800" dirty="0" smtClean="0">
                <a:solidFill>
                  <a:srgbClr val="FF0000"/>
                </a:solidFill>
              </a:rPr>
              <a:t>SÇ Araçları</a:t>
            </a:r>
            <a:r>
              <a:rPr lang="en-US" sz="1800" dirty="0" smtClean="0">
                <a:solidFill>
                  <a:srgbClr val="FF0000"/>
                </a:solidFill>
              </a:rPr>
              <a:t>: </a:t>
            </a:r>
            <a:r>
              <a:rPr lang="tr-TR" sz="1800" dirty="0" smtClean="0"/>
              <a:t>Sorunları çözmek için kullanılan yöntemler</a:t>
            </a:r>
            <a:r>
              <a:rPr lang="en-US" sz="1800" dirty="0" smtClean="0"/>
              <a:t>.</a:t>
            </a:r>
          </a:p>
          <a:p>
            <a:pPr eaLnBrk="1" hangingPunct="1">
              <a:lnSpc>
                <a:spcPts val="2160"/>
              </a:lnSpc>
              <a:spcBef>
                <a:spcPts val="600"/>
              </a:spcBef>
              <a:spcAft>
                <a:spcPts val="600"/>
              </a:spcAft>
            </a:pPr>
            <a:r>
              <a:rPr lang="tr-TR" sz="1800" dirty="0" smtClean="0">
                <a:solidFill>
                  <a:srgbClr val="FF0000"/>
                </a:solidFill>
              </a:rPr>
              <a:t>Yaşam kesiti</a:t>
            </a:r>
            <a:r>
              <a:rPr lang="en-US" sz="1800" dirty="0" smtClean="0"/>
              <a:t>: </a:t>
            </a:r>
            <a:r>
              <a:rPr lang="tr-TR" sz="1800" dirty="0" smtClean="0"/>
              <a:t>Her bir SÇ aracının etkisi yaşadığımız yaşam alanının sınırlarından birini tanımlar.</a:t>
            </a:r>
            <a:endParaRPr lang="en-US" sz="1800" dirty="0" smtClean="0"/>
          </a:p>
          <a:p>
            <a:pPr eaLnBrk="1" hangingPunct="1">
              <a:lnSpc>
                <a:spcPts val="2160"/>
              </a:lnSpc>
              <a:spcBef>
                <a:spcPts val="600"/>
              </a:spcBef>
              <a:spcAft>
                <a:spcPts val="600"/>
              </a:spcAft>
            </a:pPr>
            <a:r>
              <a:rPr lang="tr-TR" sz="1800" dirty="0" smtClean="0">
                <a:solidFill>
                  <a:srgbClr val="FF0000"/>
                </a:solidFill>
              </a:rPr>
              <a:t>Sorunların Kimyası</a:t>
            </a:r>
            <a:r>
              <a:rPr lang="en-US" sz="1800" dirty="0" smtClean="0">
                <a:solidFill>
                  <a:srgbClr val="FF0000"/>
                </a:solidFill>
              </a:rPr>
              <a:t>: </a:t>
            </a:r>
            <a:r>
              <a:rPr lang="tr-TR" sz="1800" dirty="0" smtClean="0">
                <a:solidFill>
                  <a:srgbClr val="000000"/>
                </a:solidFill>
              </a:rPr>
              <a:t>Sorunlar diğer sorunlardan bağımsız değildir</a:t>
            </a:r>
            <a:r>
              <a:rPr lang="en-US" sz="1800" dirty="0" smtClean="0">
                <a:solidFill>
                  <a:srgbClr val="000000"/>
                </a:solidFill>
              </a:rPr>
              <a:t>. </a:t>
            </a:r>
            <a:r>
              <a:rPr lang="tr-TR" sz="1800" dirty="0" smtClean="0">
                <a:solidFill>
                  <a:srgbClr val="000000"/>
                </a:solidFill>
              </a:rPr>
              <a:t>Farklı doğası olan milyonlarca sorun az sayıda kök sorundan kaynaklanır.</a:t>
            </a:r>
            <a:endParaRPr lang="en-US" sz="1800" dirty="0" smtClean="0">
              <a:solidFill>
                <a:srgbClr val="FF0000"/>
              </a:solidFill>
            </a:endParaRPr>
          </a:p>
          <a:p>
            <a:pPr eaLnBrk="1" hangingPunct="1">
              <a:lnSpc>
                <a:spcPts val="2160"/>
              </a:lnSpc>
              <a:spcBef>
                <a:spcPts val="600"/>
              </a:spcBef>
              <a:spcAft>
                <a:spcPts val="600"/>
              </a:spcAft>
            </a:pPr>
            <a:r>
              <a:rPr lang="en-US" sz="1800" dirty="0" smtClean="0">
                <a:solidFill>
                  <a:srgbClr val="FF0000"/>
                </a:solidFill>
              </a:rPr>
              <a:t>Liebig’</a:t>
            </a:r>
            <a:r>
              <a:rPr lang="tr-TR" sz="1800" dirty="0" smtClean="0">
                <a:solidFill>
                  <a:srgbClr val="FF0000"/>
                </a:solidFill>
              </a:rPr>
              <a:t>in Minimum Yasası</a:t>
            </a:r>
            <a:r>
              <a:rPr lang="en-US" sz="1800" dirty="0" smtClean="0">
                <a:solidFill>
                  <a:srgbClr val="FF0000"/>
                </a:solidFill>
              </a:rPr>
              <a:t>: </a:t>
            </a:r>
            <a:r>
              <a:rPr lang="tr-TR" sz="1800" dirty="0" smtClean="0"/>
              <a:t>SÇ araçları arasında, öyle kritik olanlar vardır ki yokluğu halinde SÇK’nin tamamı başarısız olabilir.</a:t>
            </a:r>
          </a:p>
          <a:p>
            <a:pPr eaLnBrk="1" hangingPunct="1">
              <a:lnSpc>
                <a:spcPts val="2160"/>
              </a:lnSpc>
              <a:spcBef>
                <a:spcPts val="600"/>
              </a:spcBef>
              <a:spcAft>
                <a:spcPts val="600"/>
              </a:spcAft>
            </a:pPr>
            <a:endParaRPr lang="en-US" sz="1800" dirty="0" smtClean="0"/>
          </a:p>
        </p:txBody>
      </p:sp>
      <p:pic>
        <p:nvPicPr>
          <p:cNvPr id="5" name="Picture 4"/>
          <p:cNvPicPr>
            <a:picLocks noChangeAspect="1"/>
          </p:cNvPicPr>
          <p:nvPr/>
        </p:nvPicPr>
        <p:blipFill>
          <a:blip r:embed="rId4" cstate="print"/>
          <a:stretch>
            <a:fillRect/>
          </a:stretch>
        </p:blipFill>
        <p:spPr>
          <a:xfrm>
            <a:off x="6411193" y="3777095"/>
            <a:ext cx="2505363" cy="1879023"/>
          </a:xfrm>
          <a:prstGeom prst="rect">
            <a:avLst/>
          </a:prstGeom>
        </p:spPr>
      </p:pic>
      <p:sp>
        <p:nvSpPr>
          <p:cNvPr id="6" name="TextBox 5"/>
          <p:cNvSpPr txBox="1"/>
          <p:nvPr/>
        </p:nvSpPr>
        <p:spPr>
          <a:xfrm>
            <a:off x="7334829" y="5740402"/>
            <a:ext cx="1319041" cy="307777"/>
          </a:xfrm>
          <a:prstGeom prst="rect">
            <a:avLst/>
          </a:prstGeom>
          <a:noFill/>
        </p:spPr>
        <p:txBody>
          <a:bodyPr wrap="none" rtlCol="0">
            <a:spAutoFit/>
          </a:bodyPr>
          <a:lstStyle/>
          <a:p>
            <a:r>
              <a:rPr lang="en-US" sz="1400" dirty="0"/>
              <a:t>Liebig’s Barrel</a:t>
            </a:r>
          </a:p>
        </p:txBody>
      </p:sp>
      <p:pic>
        <p:nvPicPr>
          <p:cNvPr id="39" name="Picture 38" descr="spanoflife.png"/>
          <p:cNvPicPr>
            <a:picLocks noChangeAspect="1"/>
          </p:cNvPicPr>
          <p:nvPr/>
        </p:nvPicPr>
        <p:blipFill>
          <a:blip r:embed="rId5" cstate="print"/>
          <a:stretch>
            <a:fillRect/>
          </a:stretch>
        </p:blipFill>
        <p:spPr>
          <a:xfrm>
            <a:off x="6723943" y="863601"/>
            <a:ext cx="2208392" cy="2855912"/>
          </a:xfrm>
          <a:prstGeom prst="rect">
            <a:avLst/>
          </a:prstGeom>
        </p:spPr>
      </p:pic>
      <p:sp>
        <p:nvSpPr>
          <p:cNvPr id="8" name="TextBox 7"/>
          <p:cNvSpPr txBox="1"/>
          <p:nvPr/>
        </p:nvSpPr>
        <p:spPr>
          <a:xfrm>
            <a:off x="7000240" y="3352800"/>
            <a:ext cx="1422400" cy="307777"/>
          </a:xfrm>
          <a:prstGeom prst="rect">
            <a:avLst/>
          </a:prstGeom>
          <a:solidFill>
            <a:schemeClr val="bg1"/>
          </a:solidFill>
        </p:spPr>
        <p:txBody>
          <a:bodyPr wrap="square" rtlCol="0">
            <a:spAutoFit/>
          </a:bodyPr>
          <a:lstStyle/>
          <a:p>
            <a:r>
              <a:rPr lang="en-US" sz="1400"/>
              <a:t>Yaşam Alanı</a:t>
            </a:r>
          </a:p>
        </p:txBody>
      </p:sp>
      <p:sp>
        <p:nvSpPr>
          <p:cNvPr id="9" name="TextBox 8"/>
          <p:cNvSpPr txBox="1"/>
          <p:nvPr/>
        </p:nvSpPr>
        <p:spPr>
          <a:xfrm>
            <a:off x="7416800" y="5760720"/>
            <a:ext cx="1188720" cy="307777"/>
          </a:xfrm>
          <a:prstGeom prst="rect">
            <a:avLst/>
          </a:prstGeom>
          <a:solidFill>
            <a:schemeClr val="bg1"/>
          </a:solidFill>
        </p:spPr>
        <p:txBody>
          <a:bodyPr wrap="square" rtlCol="0">
            <a:spAutoFit/>
          </a:bodyPr>
          <a:lstStyle/>
          <a:p>
            <a:r>
              <a:rPr lang="en-US" sz="1400"/>
              <a:t>Liebig fıçısı</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Vertical Text Placeholder 6"/>
          <p:cNvSpPr>
            <a:spLocks noGrp="1"/>
          </p:cNvSpPr>
          <p:nvPr>
            <p:ph type="body" orient="vert" idx="1"/>
          </p:nvPr>
        </p:nvSpPr>
        <p:spPr>
          <a:xfrm>
            <a:off x="2" y="1600201"/>
            <a:ext cx="4956767" cy="4525963"/>
          </a:xfrm>
        </p:spPr>
        <p:txBody>
          <a:bodyPr vert="horz" anchor="t" anchorCtr="0"/>
          <a:lstStyle/>
          <a:p>
            <a:pPr>
              <a:lnSpc>
                <a:spcPts val="2880"/>
              </a:lnSpc>
              <a:spcBef>
                <a:spcPts val="600"/>
              </a:spcBef>
              <a:spcAft>
                <a:spcPts val="600"/>
              </a:spcAft>
            </a:pPr>
            <a:r>
              <a:rPr lang="tr-TR" sz="2200" dirty="0" smtClean="0"/>
              <a:t>Her bir bileşenin başarısı, SÇK‘</a:t>
            </a:r>
            <a:r>
              <a:rPr lang="tr-TR" sz="2200" dirty="0" err="1" smtClean="0"/>
              <a:t>ni</a:t>
            </a:r>
            <a:r>
              <a:rPr lang="tr-TR" sz="2200" dirty="0" smtClean="0"/>
              <a:t> daha güçlendirir</a:t>
            </a:r>
            <a:r>
              <a:rPr lang="en-US" sz="2200" dirty="0" smtClean="0"/>
              <a:t>,</a:t>
            </a:r>
            <a:endParaRPr lang="en-US" sz="2200" baseline="-49000" dirty="0" smtClean="0"/>
          </a:p>
          <a:p>
            <a:pPr>
              <a:lnSpc>
                <a:spcPts val="2880"/>
              </a:lnSpc>
              <a:spcBef>
                <a:spcPts val="600"/>
              </a:spcBef>
              <a:spcAft>
                <a:spcPts val="600"/>
              </a:spcAft>
            </a:pPr>
            <a:r>
              <a:rPr lang="tr-TR" sz="2200" dirty="0" smtClean="0"/>
              <a:t>Daha güçlü SÇK diğerleri vasıtasıyla daha zayıf bileşenlerini destekler</a:t>
            </a:r>
            <a:r>
              <a:rPr lang="en-US" sz="2200" dirty="0" smtClean="0"/>
              <a:t>,</a:t>
            </a:r>
          </a:p>
          <a:p>
            <a:pPr>
              <a:lnSpc>
                <a:spcPts val="2880"/>
              </a:lnSpc>
              <a:spcBef>
                <a:spcPts val="600"/>
              </a:spcBef>
              <a:spcAft>
                <a:spcPts val="600"/>
              </a:spcAft>
            </a:pPr>
            <a:r>
              <a:rPr lang="tr-TR" sz="2200" dirty="0" smtClean="0"/>
              <a:t>Böylece daha zayıf bileşen daha güçlü olur ve bu da </a:t>
            </a:r>
            <a:r>
              <a:rPr lang="tr-TR" sz="2200" dirty="0" err="1" smtClean="0"/>
              <a:t>SÇK’ni</a:t>
            </a:r>
            <a:r>
              <a:rPr lang="tr-TR" sz="2200" dirty="0" smtClean="0"/>
              <a:t> daha güçlü yapar</a:t>
            </a:r>
            <a:r>
              <a:rPr lang="en-US" sz="2200" dirty="0" smtClean="0"/>
              <a:t>,</a:t>
            </a:r>
          </a:p>
          <a:p>
            <a:pPr>
              <a:lnSpc>
                <a:spcPts val="2880"/>
              </a:lnSpc>
              <a:spcBef>
                <a:spcPts val="600"/>
              </a:spcBef>
              <a:spcAft>
                <a:spcPts val="600"/>
              </a:spcAft>
            </a:pPr>
            <a:r>
              <a:rPr lang="tr-TR" sz="2200" dirty="0" err="1" smtClean="0"/>
              <a:t>SÇK’nin</a:t>
            </a:r>
            <a:r>
              <a:rPr lang="tr-TR" sz="2200" dirty="0" smtClean="0"/>
              <a:t> bağımsız karakteri  bu “dayanışma”dan kaynaklanır.</a:t>
            </a:r>
            <a:endParaRPr lang="en-US" sz="2200" dirty="0" smtClean="0"/>
          </a:p>
        </p:txBody>
      </p:sp>
      <p:sp>
        <p:nvSpPr>
          <p:cNvPr id="2" name="Slide Number Placeholder 1"/>
          <p:cNvSpPr>
            <a:spLocks noGrp="1"/>
          </p:cNvSpPr>
          <p:nvPr>
            <p:ph type="sldNum" sz="quarter" idx="12"/>
          </p:nvPr>
        </p:nvSpPr>
        <p:spPr/>
        <p:txBody>
          <a:bodyPr/>
          <a:lstStyle/>
          <a:p>
            <a:fld id="{F7492543-1CBE-454B-89FF-DD8C6BCB9D2C}" type="slidenum">
              <a:rPr lang="tr-TR"/>
              <a:pPr/>
              <a:t>20</a:t>
            </a:fld>
            <a:endParaRPr lang="tr-TR"/>
          </a:p>
        </p:txBody>
      </p:sp>
      <p:sp>
        <p:nvSpPr>
          <p:cNvPr id="8" name="Rectangle 2"/>
          <p:cNvSpPr txBox="1">
            <a:spLocks noChangeArrowheads="1"/>
          </p:cNvSpPr>
          <p:nvPr/>
        </p:nvSpPr>
        <p:spPr bwMode="auto">
          <a:xfrm>
            <a:off x="477520" y="147321"/>
            <a:ext cx="8213725" cy="919480"/>
          </a:xfrm>
          <a:prstGeom prst="rect">
            <a:avLst/>
          </a:prstGeom>
          <a:solidFill>
            <a:srgbClr val="969696"/>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tr-TR" sz="2800" b="1" dirty="0" smtClean="0">
                <a:solidFill>
                  <a:srgbClr val="FFFF00"/>
                </a:solidFill>
              </a:rPr>
              <a:t>Kısırdöngünün kalbi</a:t>
            </a:r>
            <a:endParaRPr lang="tr-TR" sz="2800" b="1" dirty="0">
              <a:solidFill>
                <a:srgbClr val="FFFF00"/>
              </a:solidFill>
            </a:endParaRPr>
          </a:p>
        </p:txBody>
      </p:sp>
      <p:pic>
        <p:nvPicPr>
          <p:cNvPr id="6" name="Picture 5" descr="Slayt50.JPG"/>
          <p:cNvPicPr>
            <a:picLocks noChangeAspect="1"/>
          </p:cNvPicPr>
          <p:nvPr/>
        </p:nvPicPr>
        <p:blipFill>
          <a:blip r:embed="rId4" cstate="print"/>
          <a:stretch>
            <a:fillRect/>
          </a:stretch>
        </p:blipFill>
        <p:spPr>
          <a:xfrm>
            <a:off x="4986569" y="1781756"/>
            <a:ext cx="4157433" cy="3118075"/>
          </a:xfrm>
          <a:prstGeom prst="rect">
            <a:avLst/>
          </a:prstGeom>
        </p:spPr>
      </p:pic>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41301" y="1371601"/>
            <a:ext cx="4559300" cy="4779963"/>
          </a:xfrm>
        </p:spPr>
        <p:txBody>
          <a:bodyPr vert="horz"/>
          <a:lstStyle/>
          <a:p>
            <a:pPr>
              <a:lnSpc>
                <a:spcPts val="2880"/>
              </a:lnSpc>
              <a:spcBef>
                <a:spcPts val="600"/>
              </a:spcBef>
              <a:spcAft>
                <a:spcPts val="0"/>
              </a:spcAft>
            </a:pPr>
            <a:r>
              <a:rPr lang="tr-TR" sz="2400" dirty="0" smtClean="0"/>
              <a:t>İki grup sebep</a:t>
            </a:r>
            <a:r>
              <a:rPr lang="en-US" sz="2400" dirty="0" smtClean="0"/>
              <a:t>:</a:t>
            </a:r>
          </a:p>
          <a:p>
            <a:pPr lvl="1" indent="-387350">
              <a:spcBef>
                <a:spcPts val="0"/>
              </a:spcBef>
              <a:spcAft>
                <a:spcPts val="600"/>
              </a:spcAft>
              <a:buNone/>
            </a:pPr>
            <a:r>
              <a:rPr lang="tr-TR" sz="2400" dirty="0" smtClean="0"/>
              <a:t>Duruma özgü ve ortak</a:t>
            </a:r>
            <a:r>
              <a:rPr lang="en-US" sz="2400" dirty="0" smtClean="0"/>
              <a:t>.</a:t>
            </a:r>
          </a:p>
          <a:p>
            <a:pPr>
              <a:lnSpc>
                <a:spcPts val="2880"/>
              </a:lnSpc>
              <a:spcBef>
                <a:spcPts val="600"/>
              </a:spcBef>
              <a:spcAft>
                <a:spcPts val="600"/>
              </a:spcAft>
            </a:pPr>
            <a:r>
              <a:rPr lang="tr-TR" sz="2400" dirty="0" smtClean="0"/>
              <a:t>Olaya bağlı olanlar için üç örnek</a:t>
            </a:r>
            <a:r>
              <a:rPr lang="en-US" sz="2400" dirty="0" smtClean="0"/>
              <a:t>.</a:t>
            </a:r>
          </a:p>
          <a:p>
            <a:pPr>
              <a:lnSpc>
                <a:spcPts val="2880"/>
              </a:lnSpc>
              <a:spcBef>
                <a:spcPts val="600"/>
              </a:spcBef>
              <a:spcAft>
                <a:spcPts val="600"/>
              </a:spcAft>
            </a:pPr>
            <a:r>
              <a:rPr lang="tr-TR" sz="2400" dirty="0" smtClean="0"/>
              <a:t>Düşük </a:t>
            </a:r>
            <a:r>
              <a:rPr lang="tr-TR" sz="2400" dirty="0" err="1" smtClean="0"/>
              <a:t>SÇK’lerini</a:t>
            </a:r>
            <a:r>
              <a:rPr lang="tr-TR" sz="2400" dirty="0" smtClean="0"/>
              <a:t> açıklamanın tek bir yolu olmadığını bunlar gösterecektir.</a:t>
            </a:r>
            <a:endParaRPr lang="en-US" sz="2400" dirty="0"/>
          </a:p>
        </p:txBody>
      </p:sp>
      <p:sp>
        <p:nvSpPr>
          <p:cNvPr id="4" name="Slide Number Placeholder 3"/>
          <p:cNvSpPr>
            <a:spLocks noGrp="1"/>
          </p:cNvSpPr>
          <p:nvPr>
            <p:ph type="sldNum" sz="quarter" idx="12"/>
          </p:nvPr>
        </p:nvSpPr>
        <p:spPr/>
        <p:txBody>
          <a:bodyPr/>
          <a:lstStyle/>
          <a:p>
            <a:pPr>
              <a:defRPr/>
            </a:pPr>
            <a:fld id="{8E6A5A09-C732-41D0-A89B-0DB493C53DBB}" type="slidenum">
              <a:rPr lang="tr-TR"/>
              <a:pPr>
                <a:defRPr/>
              </a:pPr>
              <a:t>21</a:t>
            </a:fld>
            <a:endParaRPr lang="tr-TR"/>
          </a:p>
        </p:txBody>
      </p:sp>
      <p:sp>
        <p:nvSpPr>
          <p:cNvPr id="5" name="Rectangle 2"/>
          <p:cNvSpPr txBox="1">
            <a:spLocks noChangeArrowheads="1"/>
          </p:cNvSpPr>
          <p:nvPr/>
        </p:nvSpPr>
        <p:spPr bwMode="auto">
          <a:xfrm>
            <a:off x="477520" y="147321"/>
            <a:ext cx="8213725" cy="919480"/>
          </a:xfrm>
          <a:prstGeom prst="rect">
            <a:avLst/>
          </a:prstGeom>
          <a:solidFill>
            <a:srgbClr val="969696"/>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tr-TR" sz="2800" b="1" dirty="0" smtClean="0">
                <a:solidFill>
                  <a:srgbClr val="FFFF00"/>
                </a:solidFill>
              </a:rPr>
              <a:t>Düşük bir SÇK için nedenler</a:t>
            </a:r>
            <a:endParaRPr lang="tr-TR" sz="2800" b="1" dirty="0">
              <a:solidFill>
                <a:srgbClr val="FFFF00"/>
              </a:solidFill>
            </a:endParaRPr>
          </a:p>
        </p:txBody>
      </p:sp>
      <p:pic>
        <p:nvPicPr>
          <p:cNvPr id="16" name="Picture 15" descr="reasonsforlowPSC.png"/>
          <p:cNvPicPr>
            <a:picLocks noChangeAspect="1"/>
          </p:cNvPicPr>
          <p:nvPr/>
        </p:nvPicPr>
        <p:blipFill>
          <a:blip r:embed="rId4"/>
          <a:stretch>
            <a:fillRect/>
          </a:stretch>
        </p:blipFill>
        <p:spPr>
          <a:xfrm>
            <a:off x="4363878" y="2187405"/>
            <a:ext cx="4582541" cy="2812860"/>
          </a:xfrm>
          <a:prstGeom prst="rect">
            <a:avLst/>
          </a:prstGeom>
        </p:spPr>
      </p:pic>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B182CF4-0B24-42D4-82BB-7EBE987408B3}" type="slidenum">
              <a:rPr lang="tr-TR" smtClean="0"/>
              <a:pPr/>
              <a:t>22</a:t>
            </a:fld>
            <a:endParaRPr lang="tr-TR" smtClean="0"/>
          </a:p>
        </p:txBody>
      </p:sp>
      <p:sp>
        <p:nvSpPr>
          <p:cNvPr id="13315" name="Rectangle 2"/>
          <p:cNvSpPr>
            <a:spLocks noGrp="1" noChangeArrowheads="1"/>
          </p:cNvSpPr>
          <p:nvPr>
            <p:ph type="title"/>
          </p:nvPr>
        </p:nvSpPr>
        <p:spPr>
          <a:xfrm>
            <a:off x="0" y="274638"/>
            <a:ext cx="9144000" cy="919162"/>
          </a:xfrm>
          <a:solidFill>
            <a:srgbClr val="969696"/>
          </a:solidFill>
        </p:spPr>
        <p:txBody>
          <a:bodyPr/>
          <a:lstStyle/>
          <a:p>
            <a:pPr eaLnBrk="1" hangingPunct="1"/>
            <a:r>
              <a:rPr lang="tr-TR" sz="2400" dirty="0" smtClean="0">
                <a:solidFill>
                  <a:srgbClr val="FFFF00"/>
                </a:solidFill>
              </a:rPr>
              <a:t>Düşük bir SÇK için nedenler her bir olayda farklı olabilir</a:t>
            </a:r>
            <a:r>
              <a:rPr lang="en-US" sz="2400" dirty="0" smtClean="0">
                <a:solidFill>
                  <a:srgbClr val="FFFF00"/>
                </a:solidFill>
              </a:rPr>
              <a:t/>
            </a:r>
            <a:br>
              <a:rPr lang="en-US" sz="2400" dirty="0" smtClean="0">
                <a:solidFill>
                  <a:srgbClr val="FFFF00"/>
                </a:solidFill>
              </a:rPr>
            </a:br>
            <a:r>
              <a:rPr lang="tr-TR" sz="2400" dirty="0" smtClean="0">
                <a:solidFill>
                  <a:srgbClr val="FFFF00"/>
                </a:solidFill>
              </a:rPr>
              <a:t>Üç olay:</a:t>
            </a:r>
          </a:p>
        </p:txBody>
      </p:sp>
      <p:sp>
        <p:nvSpPr>
          <p:cNvPr id="13316" name="Rectangle 3"/>
          <p:cNvSpPr>
            <a:spLocks noGrp="1" noChangeArrowheads="1"/>
          </p:cNvSpPr>
          <p:nvPr>
            <p:ph type="body" idx="1"/>
          </p:nvPr>
        </p:nvSpPr>
        <p:spPr>
          <a:xfrm>
            <a:off x="457200" y="1371601"/>
            <a:ext cx="8229600" cy="4754563"/>
          </a:xfrm>
        </p:spPr>
        <p:txBody>
          <a:bodyPr/>
          <a:lstStyle/>
          <a:p>
            <a:pPr marL="344488" indent="-344488" eaLnBrk="1" hangingPunct="1">
              <a:lnSpc>
                <a:spcPts val="2875"/>
              </a:lnSpc>
              <a:spcAft>
                <a:spcPts val="600"/>
              </a:spcAft>
              <a:buFontTx/>
              <a:buAutoNum type="arabicPeriod"/>
            </a:pPr>
            <a:r>
              <a:rPr lang="tr-TR" sz="2400" dirty="0" smtClean="0">
                <a:solidFill>
                  <a:srgbClr val="FF0000"/>
                </a:solidFill>
              </a:rPr>
              <a:t>Roma İmparatorluğu</a:t>
            </a:r>
            <a:r>
              <a:rPr lang="en-US" sz="2400" dirty="0" smtClean="0"/>
              <a:t>: </a:t>
            </a:r>
            <a:r>
              <a:rPr lang="tr-TR" sz="2400" dirty="0" smtClean="0"/>
              <a:t>M.S. üçüncü yüzyılda, </a:t>
            </a:r>
            <a:r>
              <a:rPr lang="tr-TR" sz="2400" dirty="0" err="1" smtClean="0"/>
              <a:t>süregiden</a:t>
            </a:r>
            <a:r>
              <a:rPr lang="tr-TR" sz="2400" dirty="0" smtClean="0"/>
              <a:t> krizin uzaması, imparatorları, ordunun büyüklüğünü iki katına çıkarmaya, hükümetin karmaşıklığını ve büyüklüğünü arttırmaya zorlamıştı. </a:t>
            </a:r>
          </a:p>
          <a:p>
            <a:pPr marL="744538" lvl="1" indent="-344488" eaLnBrk="1" hangingPunct="1">
              <a:lnSpc>
                <a:spcPts val="2875"/>
              </a:lnSpc>
              <a:spcAft>
                <a:spcPts val="600"/>
              </a:spcAft>
            </a:pPr>
            <a:r>
              <a:rPr lang="tr-TR" sz="2000" dirty="0" smtClean="0"/>
              <a:t>İmparatorluk, sermaye kaynaklarını tüketerek, verimli araziler ve köylü nüfusu ile kendini ayakta tutmuştur</a:t>
            </a:r>
            <a:r>
              <a:rPr lang="en-US" sz="2000" dirty="0" smtClean="0">
                <a:solidFill>
                  <a:srgbClr val="000000"/>
                </a:solidFill>
              </a:rPr>
              <a:t>.</a:t>
            </a:r>
          </a:p>
          <a:p>
            <a:pPr marL="744538" lvl="1" indent="-344488" eaLnBrk="1" hangingPunct="1">
              <a:lnSpc>
                <a:spcPts val="2875"/>
              </a:lnSpc>
              <a:spcAft>
                <a:spcPts val="600"/>
              </a:spcAft>
            </a:pPr>
            <a:r>
              <a:rPr lang="tr-TR" sz="2000" dirty="0" smtClean="0"/>
              <a:t>Roma İmparatorluğu, daha yüksek maliyete, azalan verime, yardımcı nüfusun yabancılaşmasına, ekonomik zayıflığa ve çöküntüye yol açarak, sorun çözmek için karmaşıklığın nasıl arttırılacağı konusunda tarihin en iyi belgelenmiş örneklerini sağlar.  </a:t>
            </a:r>
            <a:endParaRPr lang="en-US" sz="2000" dirty="0" smtClean="0">
              <a:solidFill>
                <a:srgbClr val="000000"/>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95F959BD-9DED-45B0-960A-1091EF163818}" type="slidenum">
              <a:rPr lang="tr-TR" smtClean="0"/>
              <a:pPr/>
              <a:t>23</a:t>
            </a:fld>
            <a:endParaRPr lang="tr-TR" smtClean="0"/>
          </a:p>
        </p:txBody>
      </p:sp>
      <p:sp>
        <p:nvSpPr>
          <p:cNvPr id="14339" name="Rectangle 2"/>
          <p:cNvSpPr>
            <a:spLocks noGrp="1" noChangeArrowheads="1"/>
          </p:cNvSpPr>
          <p:nvPr>
            <p:ph type="title"/>
          </p:nvPr>
        </p:nvSpPr>
        <p:spPr>
          <a:xfrm>
            <a:off x="311151" y="274638"/>
            <a:ext cx="8488363" cy="1143000"/>
          </a:xfrm>
          <a:solidFill>
            <a:srgbClr val="969696"/>
          </a:solidFill>
        </p:spPr>
        <p:txBody>
          <a:bodyPr/>
          <a:lstStyle/>
          <a:p>
            <a:pPr eaLnBrk="1" hangingPunct="1"/>
            <a:r>
              <a:rPr lang="tr-TR" sz="2400" dirty="0" smtClean="0">
                <a:solidFill>
                  <a:srgbClr val="FFFF00"/>
                </a:solidFill>
              </a:rPr>
              <a:t>Düşük bir SÇK için nedenler her bir olayda farklı olabilir</a:t>
            </a:r>
            <a:r>
              <a:rPr lang="en-US" sz="2400" dirty="0" smtClean="0">
                <a:solidFill>
                  <a:srgbClr val="FFFF00"/>
                </a:solidFill>
              </a:rPr>
              <a:t/>
            </a:r>
            <a:br>
              <a:rPr lang="en-US" sz="2400" dirty="0" smtClean="0">
                <a:solidFill>
                  <a:srgbClr val="FFFF00"/>
                </a:solidFill>
              </a:rPr>
            </a:br>
            <a:r>
              <a:rPr lang="tr-TR" sz="2400" dirty="0" smtClean="0">
                <a:solidFill>
                  <a:srgbClr val="FFFF00"/>
                </a:solidFill>
              </a:rPr>
              <a:t>Üç olay</a:t>
            </a:r>
            <a:r>
              <a:rPr lang="en-US" sz="2400" dirty="0" smtClean="0">
                <a:solidFill>
                  <a:srgbClr val="FFFF00"/>
                </a:solidFill>
              </a:rPr>
              <a:t>!(</a:t>
            </a:r>
            <a:r>
              <a:rPr lang="tr-TR" sz="2400" dirty="0" smtClean="0">
                <a:solidFill>
                  <a:srgbClr val="FFFF00"/>
                </a:solidFill>
              </a:rPr>
              <a:t>Devam…</a:t>
            </a:r>
            <a:r>
              <a:rPr lang="en-US" sz="2400" dirty="0" smtClean="0">
                <a:solidFill>
                  <a:srgbClr val="FFFF00"/>
                </a:solidFill>
              </a:rPr>
              <a:t>)</a:t>
            </a:r>
            <a:endParaRPr lang="tr-TR" sz="2400" dirty="0" smtClean="0">
              <a:solidFill>
                <a:srgbClr val="FFFF00"/>
              </a:solidFill>
            </a:endParaRPr>
          </a:p>
        </p:txBody>
      </p:sp>
      <p:sp>
        <p:nvSpPr>
          <p:cNvPr id="14340" name="Rectangle 3"/>
          <p:cNvSpPr>
            <a:spLocks noGrp="1" noChangeArrowheads="1"/>
          </p:cNvSpPr>
          <p:nvPr>
            <p:ph type="body" idx="1"/>
          </p:nvPr>
        </p:nvSpPr>
        <p:spPr/>
        <p:txBody>
          <a:bodyPr/>
          <a:lstStyle/>
          <a:p>
            <a:pPr marL="344488" indent="-344488" eaLnBrk="1" hangingPunct="1">
              <a:lnSpc>
                <a:spcPts val="2875"/>
              </a:lnSpc>
              <a:spcBef>
                <a:spcPts val="600"/>
              </a:spcBef>
              <a:spcAft>
                <a:spcPts val="600"/>
              </a:spcAft>
              <a:buFontTx/>
              <a:buAutoNum type="arabicPeriod" startAt="2"/>
            </a:pPr>
            <a:r>
              <a:rPr lang="tr-TR" sz="2400" dirty="0" smtClean="0">
                <a:solidFill>
                  <a:srgbClr val="FF0000"/>
                </a:solidFill>
              </a:rPr>
              <a:t>ABD Sağlık Hizmetleri Sistemi</a:t>
            </a:r>
            <a:r>
              <a:rPr lang="en-US" sz="2400" dirty="0" smtClean="0"/>
              <a:t>: </a:t>
            </a:r>
            <a:r>
              <a:rPr lang="tr-TR" sz="2400" dirty="0" smtClean="0"/>
              <a:t>Sistemin verimlilik azalması açıkça, bir SÇ alanının tarihsel gelişimini örnekler.</a:t>
            </a:r>
          </a:p>
          <a:p>
            <a:pPr marL="744538" lvl="1" indent="-344488" eaLnBrk="1" hangingPunct="1">
              <a:lnSpc>
                <a:spcPts val="2875"/>
              </a:lnSpc>
              <a:spcBef>
                <a:spcPts val="600"/>
              </a:spcBef>
              <a:spcAft>
                <a:spcPts val="600"/>
              </a:spcAft>
            </a:pPr>
            <a:r>
              <a:rPr lang="tr-TR" sz="2000" dirty="0" smtClean="0"/>
              <a:t>Araştırmacı teknolojinin gelinen en son seviyesinde keşfedilenlerin hepsi uygulanınca, sistemin daha pahalı seviyeye gelmesi kaçınılmazdır.</a:t>
            </a:r>
            <a:endParaRPr lang="en-US" sz="2000" dirty="0" smtClean="0"/>
          </a:p>
          <a:p>
            <a:pPr marL="744538" lvl="1" indent="-344488" eaLnBrk="1" hangingPunct="1">
              <a:lnSpc>
                <a:spcPts val="2875"/>
              </a:lnSpc>
              <a:spcBef>
                <a:spcPts val="600"/>
              </a:spcBef>
              <a:spcAft>
                <a:spcPts val="600"/>
              </a:spcAft>
            </a:pPr>
            <a:r>
              <a:rPr lang="tr-TR" sz="2000" dirty="0" smtClean="0"/>
              <a:t>Her hastalığın giderek pahalılaşarak yenilmesi, ortalama yaşam beklentisinin artışını daha da küçültür.</a:t>
            </a:r>
            <a:endParaRPr lang="en-US" sz="2000" dirty="0" smtClean="0"/>
          </a:p>
          <a:p>
            <a:pPr marL="744538" lvl="1" indent="-344488" eaLnBrk="1" hangingPunct="1">
              <a:lnSpc>
                <a:spcPts val="2875"/>
              </a:lnSpc>
              <a:spcBef>
                <a:spcPts val="600"/>
              </a:spcBef>
              <a:spcAft>
                <a:spcPts val="600"/>
              </a:spcAft>
            </a:pPr>
            <a:endParaRPr lang="en-US" sz="2000" dirty="0" smtClean="0">
              <a:solidFill>
                <a:srgbClr val="000000"/>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EC1E741D-78C9-4A41-B929-D49331FF06EB}" type="slidenum">
              <a:rPr lang="tr-TR" smtClean="0"/>
              <a:pPr/>
              <a:t>24</a:t>
            </a:fld>
            <a:endParaRPr lang="tr-TR" smtClean="0"/>
          </a:p>
        </p:txBody>
      </p:sp>
      <p:sp>
        <p:nvSpPr>
          <p:cNvPr id="15363" name="Rectangle 2"/>
          <p:cNvSpPr>
            <a:spLocks noGrp="1" noChangeArrowheads="1"/>
          </p:cNvSpPr>
          <p:nvPr>
            <p:ph type="title"/>
          </p:nvPr>
        </p:nvSpPr>
        <p:spPr>
          <a:xfrm>
            <a:off x="223838" y="274638"/>
            <a:ext cx="8678863" cy="830262"/>
          </a:xfrm>
          <a:solidFill>
            <a:srgbClr val="969696"/>
          </a:solidFill>
        </p:spPr>
        <p:txBody>
          <a:bodyPr/>
          <a:lstStyle/>
          <a:p>
            <a:pPr eaLnBrk="1" hangingPunct="1"/>
            <a:r>
              <a:rPr lang="tr-TR" sz="2400" dirty="0" smtClean="0">
                <a:solidFill>
                  <a:srgbClr val="FFFF00"/>
                </a:solidFill>
              </a:rPr>
              <a:t>Düşük bir SÇK için nedenler her bir olayda farklı olabilir</a:t>
            </a:r>
            <a:r>
              <a:rPr lang="en-US" sz="2400" dirty="0" smtClean="0">
                <a:solidFill>
                  <a:srgbClr val="FFFF00"/>
                </a:solidFill>
              </a:rPr>
              <a:t/>
            </a:r>
            <a:br>
              <a:rPr lang="en-US" sz="2400" dirty="0" smtClean="0">
                <a:solidFill>
                  <a:srgbClr val="FFFF00"/>
                </a:solidFill>
              </a:rPr>
            </a:br>
            <a:r>
              <a:rPr lang="tr-TR" sz="2400" dirty="0" smtClean="0">
                <a:solidFill>
                  <a:srgbClr val="FFFF00"/>
                </a:solidFill>
              </a:rPr>
              <a:t>Üç olay </a:t>
            </a:r>
            <a:r>
              <a:rPr lang="en-US" sz="2400" dirty="0" smtClean="0">
                <a:solidFill>
                  <a:srgbClr val="FFFF00"/>
                </a:solidFill>
              </a:rPr>
              <a:t>(</a:t>
            </a:r>
            <a:r>
              <a:rPr lang="tr-TR" sz="2400" dirty="0" smtClean="0">
                <a:solidFill>
                  <a:srgbClr val="FFFF00"/>
                </a:solidFill>
              </a:rPr>
              <a:t>Devam…</a:t>
            </a:r>
            <a:r>
              <a:rPr lang="en-US" sz="2400" dirty="0" smtClean="0">
                <a:solidFill>
                  <a:srgbClr val="FFFF00"/>
                </a:solidFill>
              </a:rPr>
              <a:t>)</a:t>
            </a:r>
            <a:endParaRPr lang="tr-TR" sz="2400" dirty="0" smtClean="0">
              <a:solidFill>
                <a:srgbClr val="FFFF00"/>
              </a:solidFill>
            </a:endParaRPr>
          </a:p>
        </p:txBody>
      </p:sp>
      <p:sp>
        <p:nvSpPr>
          <p:cNvPr id="15364" name="Rectangle 3"/>
          <p:cNvSpPr>
            <a:spLocks noGrp="1" noChangeArrowheads="1"/>
          </p:cNvSpPr>
          <p:nvPr>
            <p:ph type="body" idx="1"/>
          </p:nvPr>
        </p:nvSpPr>
        <p:spPr>
          <a:xfrm>
            <a:off x="223837" y="1123951"/>
            <a:ext cx="8920163" cy="4967288"/>
          </a:xfrm>
        </p:spPr>
        <p:txBody>
          <a:bodyPr/>
          <a:lstStyle/>
          <a:p>
            <a:pPr marL="223838" indent="-223838" eaLnBrk="1" hangingPunct="1">
              <a:lnSpc>
                <a:spcPts val="2875"/>
              </a:lnSpc>
              <a:spcBef>
                <a:spcPts val="600"/>
              </a:spcBef>
              <a:spcAft>
                <a:spcPts val="600"/>
              </a:spcAft>
              <a:buFontTx/>
              <a:buAutoNum type="arabicPeriod" startAt="3"/>
            </a:pPr>
            <a:r>
              <a:rPr lang="tr-TR" sz="2400" dirty="0" smtClean="0">
                <a:solidFill>
                  <a:srgbClr val="FF0000"/>
                </a:solidFill>
              </a:rPr>
              <a:t>Türkiye’de Kürt sorunu</a:t>
            </a:r>
            <a:r>
              <a:rPr lang="en-US" sz="2400" dirty="0" smtClean="0">
                <a:solidFill>
                  <a:srgbClr val="FF0000"/>
                </a:solidFill>
              </a:rPr>
              <a:t>(K</a:t>
            </a:r>
            <a:r>
              <a:rPr lang="tr-TR" sz="2400" dirty="0" smtClean="0">
                <a:solidFill>
                  <a:srgbClr val="FF0000"/>
                </a:solidFill>
              </a:rPr>
              <a:t>S</a:t>
            </a:r>
            <a:r>
              <a:rPr lang="en-US" sz="2400" dirty="0" smtClean="0">
                <a:solidFill>
                  <a:srgbClr val="FF0000"/>
                </a:solidFill>
              </a:rPr>
              <a:t>):</a:t>
            </a:r>
          </a:p>
          <a:p>
            <a:pPr marL="396875" lvl="1" indent="-173038" eaLnBrk="1" hangingPunct="1">
              <a:lnSpc>
                <a:spcPts val="2875"/>
              </a:lnSpc>
              <a:spcBef>
                <a:spcPts val="600"/>
              </a:spcBef>
              <a:spcAft>
                <a:spcPts val="600"/>
              </a:spcAft>
            </a:pPr>
            <a:r>
              <a:rPr lang="tr-TR" sz="2000" dirty="0" smtClean="0"/>
              <a:t>100 yıldan fazla geçmişi var</a:t>
            </a:r>
            <a:r>
              <a:rPr lang="en-US" sz="2000" dirty="0" smtClean="0"/>
              <a:t>,</a:t>
            </a:r>
          </a:p>
          <a:p>
            <a:pPr marL="396875" lvl="1" indent="-173038" eaLnBrk="1" hangingPunct="1">
              <a:lnSpc>
                <a:spcPts val="2875"/>
              </a:lnSpc>
              <a:spcBef>
                <a:spcPts val="600"/>
              </a:spcBef>
              <a:spcAft>
                <a:spcPts val="600"/>
              </a:spcAft>
            </a:pPr>
            <a:r>
              <a:rPr lang="tr-TR" sz="2000" dirty="0" smtClean="0"/>
              <a:t>Sorun, Kürt kökenli Türk halkının etnik hakları ile ilgilidir. </a:t>
            </a:r>
            <a:endParaRPr lang="en-US" sz="2000" dirty="0" smtClean="0"/>
          </a:p>
          <a:p>
            <a:pPr marL="396875" lvl="1" indent="-173038" eaLnBrk="1" hangingPunct="1">
              <a:lnSpc>
                <a:spcPts val="2875"/>
              </a:lnSpc>
              <a:spcBef>
                <a:spcPts val="600"/>
              </a:spcBef>
              <a:spcAft>
                <a:spcPts val="600"/>
              </a:spcAft>
            </a:pPr>
            <a:r>
              <a:rPr lang="tr-TR" sz="2000" dirty="0" smtClean="0"/>
              <a:t>Çok sayıda paydaş (T.C. devleti, Kuzey Irak, İran ve Suriye’deki Kürtler, çoğunluğu Türklerden oluşan 27 farklı etnik kökene sahip ve kendilerini  T.C. vatandaşı olarak tanımlayan halk, PKK, Anayasa, Hükümet, bir Kürt Partisi ve içinde Kürtlerin de bulunduğu siyasi partiler)</a:t>
            </a:r>
            <a:r>
              <a:rPr lang="en-US" sz="2000" dirty="0" smtClean="0"/>
              <a:t>,</a:t>
            </a:r>
          </a:p>
          <a:p>
            <a:pPr marL="396875" lvl="1" indent="-173038" eaLnBrk="1" hangingPunct="1">
              <a:lnSpc>
                <a:spcPts val="2875"/>
              </a:lnSpc>
              <a:spcBef>
                <a:spcPts val="600"/>
              </a:spcBef>
              <a:spcAft>
                <a:spcPts val="600"/>
              </a:spcAft>
            </a:pPr>
            <a:r>
              <a:rPr lang="tr-TR" sz="2000" dirty="0" smtClean="0"/>
              <a:t>Paydaşların her birinin kendi KS  tanımları var, fakat bu tanımlar üzerinde bir fikir birliği yok. </a:t>
            </a:r>
            <a:endParaRPr lang="en-US" sz="20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1"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85FE89D-8EA6-4E6E-BD2A-94183B60E26C}" type="slidenum">
              <a:rPr lang="tr-TR" smtClean="0"/>
              <a:pPr/>
              <a:t>25</a:t>
            </a:fld>
            <a:endParaRPr lang="tr-TR" smtClean="0"/>
          </a:p>
        </p:txBody>
      </p:sp>
      <p:sp>
        <p:nvSpPr>
          <p:cNvPr id="16387" name="Rectangle 2"/>
          <p:cNvSpPr>
            <a:spLocks noGrp="1" noChangeArrowheads="1"/>
          </p:cNvSpPr>
          <p:nvPr>
            <p:ph type="title"/>
          </p:nvPr>
        </p:nvSpPr>
        <p:spPr>
          <a:xfrm>
            <a:off x="276226" y="274638"/>
            <a:ext cx="8540751" cy="1143000"/>
          </a:xfrm>
          <a:solidFill>
            <a:srgbClr val="969696"/>
          </a:solidFill>
        </p:spPr>
        <p:txBody>
          <a:bodyPr/>
          <a:lstStyle/>
          <a:p>
            <a:pPr marL="223838" indent="-223838" eaLnBrk="1" hangingPunct="1">
              <a:lnSpc>
                <a:spcPts val="2875"/>
              </a:lnSpc>
              <a:spcBef>
                <a:spcPts val="600"/>
              </a:spcBef>
              <a:spcAft>
                <a:spcPts val="600"/>
              </a:spcAft>
            </a:pPr>
            <a:r>
              <a:rPr lang="tr-TR" sz="2400" dirty="0" smtClean="0">
                <a:solidFill>
                  <a:srgbClr val="FF0000"/>
                </a:solidFill>
              </a:rPr>
              <a:t>Kürt Sorunu </a:t>
            </a:r>
            <a:r>
              <a:rPr lang="en-US" sz="2400" dirty="0" smtClean="0">
                <a:solidFill>
                  <a:srgbClr val="FF0000"/>
                </a:solidFill>
              </a:rPr>
              <a:t>(</a:t>
            </a:r>
            <a:r>
              <a:rPr lang="tr-TR" sz="2400" dirty="0" smtClean="0">
                <a:solidFill>
                  <a:srgbClr val="FF0000"/>
                </a:solidFill>
              </a:rPr>
              <a:t>Devam…</a:t>
            </a:r>
            <a:r>
              <a:rPr lang="en-US" sz="2400" dirty="0" smtClean="0">
                <a:solidFill>
                  <a:srgbClr val="FF0000"/>
                </a:solidFill>
              </a:rPr>
              <a:t>)</a:t>
            </a:r>
          </a:p>
        </p:txBody>
      </p:sp>
      <p:sp>
        <p:nvSpPr>
          <p:cNvPr id="19460" name="Rectangle 3"/>
          <p:cNvSpPr>
            <a:spLocks noGrp="1" noChangeArrowheads="1"/>
          </p:cNvSpPr>
          <p:nvPr>
            <p:ph type="body" idx="1"/>
          </p:nvPr>
        </p:nvSpPr>
        <p:spPr/>
        <p:txBody>
          <a:bodyPr/>
          <a:lstStyle/>
          <a:p>
            <a:pPr eaLnBrk="1" hangingPunct="1">
              <a:lnSpc>
                <a:spcPts val="2800"/>
              </a:lnSpc>
              <a:spcBef>
                <a:spcPts val="600"/>
              </a:spcBef>
              <a:spcAft>
                <a:spcPts val="600"/>
              </a:spcAft>
              <a:defRPr/>
            </a:pPr>
            <a:r>
              <a:rPr lang="tr-TR" sz="2000" dirty="0" smtClean="0">
                <a:solidFill>
                  <a:srgbClr val="000000"/>
                </a:solidFill>
              </a:rPr>
              <a:t>Geleneklerin üçlü kalıbı, ezberlenmiş</a:t>
            </a:r>
            <a:r>
              <a:rPr lang="tr-TR" sz="2000" dirty="0" smtClean="0"/>
              <a:t> itaat-biat-sorgulanamazlık </a:t>
            </a:r>
            <a:r>
              <a:rPr lang="tr-TR" sz="2000" dirty="0" smtClean="0">
                <a:solidFill>
                  <a:srgbClr val="000000"/>
                </a:solidFill>
              </a:rPr>
              <a:t>yerleşmiştir. Kültürel takipçileri bu gelenekleri sorgusuz kabul ederler. </a:t>
            </a:r>
            <a:endParaRPr lang="en-US" sz="2000" dirty="0" smtClean="0">
              <a:solidFill>
                <a:srgbClr val="000000"/>
              </a:solidFill>
            </a:endParaRPr>
          </a:p>
          <a:p>
            <a:pPr eaLnBrk="1" hangingPunct="1">
              <a:lnSpc>
                <a:spcPts val="2800"/>
              </a:lnSpc>
              <a:spcBef>
                <a:spcPts val="600"/>
              </a:spcBef>
              <a:spcAft>
                <a:spcPts val="600"/>
              </a:spcAft>
              <a:defRPr/>
            </a:pPr>
            <a:r>
              <a:rPr lang="tr-TR" sz="2000" dirty="0" smtClean="0"/>
              <a:t>Son 30 yıldaki sonuçlar, 40,000 ölü ve 400milyar dolar zarardır.  </a:t>
            </a:r>
            <a:endParaRPr lang="en-US" sz="2000" dirty="0" smtClean="0"/>
          </a:p>
          <a:p>
            <a:pPr eaLnBrk="1" hangingPunct="1">
              <a:lnSpc>
                <a:spcPts val="2800"/>
              </a:lnSpc>
              <a:spcBef>
                <a:spcPts val="600"/>
              </a:spcBef>
              <a:spcAft>
                <a:spcPts val="600"/>
              </a:spcAft>
              <a:defRPr/>
            </a:pPr>
            <a:r>
              <a:rPr lang="tr-TR" sz="2000" dirty="0" smtClean="0"/>
              <a:t>Bu düşük SÇK seviyesinin açık göstergesidir. </a:t>
            </a:r>
            <a:endParaRPr lang="en-US" sz="20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C8EC2D68-4081-475C-B391-A2061F35C401}" type="slidenum">
              <a:rPr lang="tr-TR" smtClean="0"/>
              <a:pPr/>
              <a:t>26</a:t>
            </a:fld>
            <a:endParaRPr lang="tr-TR" smtClean="0"/>
          </a:p>
        </p:txBody>
      </p:sp>
      <p:sp>
        <p:nvSpPr>
          <p:cNvPr id="17411" name="Rectangle 2"/>
          <p:cNvSpPr>
            <a:spLocks noGrp="1" noChangeArrowheads="1"/>
          </p:cNvSpPr>
          <p:nvPr>
            <p:ph type="title"/>
          </p:nvPr>
        </p:nvSpPr>
        <p:spPr>
          <a:xfrm>
            <a:off x="457200" y="152401"/>
            <a:ext cx="8229600" cy="681038"/>
          </a:xfrm>
          <a:solidFill>
            <a:srgbClr val="969696"/>
          </a:solidFill>
        </p:spPr>
        <p:txBody>
          <a:bodyPr/>
          <a:lstStyle/>
          <a:p>
            <a:pPr eaLnBrk="1" hangingPunct="1"/>
            <a:r>
              <a:rPr lang="tr-TR" sz="2800" dirty="0" smtClean="0">
                <a:solidFill>
                  <a:srgbClr val="FFFF00"/>
                </a:solidFill>
              </a:rPr>
              <a:t>Düşük bir </a:t>
            </a:r>
            <a:r>
              <a:rPr lang="tr-TR" sz="2800" dirty="0" err="1" smtClean="0">
                <a:solidFill>
                  <a:srgbClr val="FFFF00"/>
                </a:solidFill>
              </a:rPr>
              <a:t>SÇK’nin</a:t>
            </a:r>
            <a:r>
              <a:rPr lang="tr-TR" sz="2800" dirty="0" smtClean="0">
                <a:solidFill>
                  <a:srgbClr val="FFFF00"/>
                </a:solidFill>
              </a:rPr>
              <a:t> başlıca ortak sebepleri</a:t>
            </a:r>
          </a:p>
        </p:txBody>
      </p:sp>
      <p:sp>
        <p:nvSpPr>
          <p:cNvPr id="15364" name="Rectangle 3"/>
          <p:cNvSpPr>
            <a:spLocks noGrp="1" noChangeArrowheads="1"/>
          </p:cNvSpPr>
          <p:nvPr>
            <p:ph type="body" idx="1"/>
          </p:nvPr>
        </p:nvSpPr>
        <p:spPr>
          <a:xfrm>
            <a:off x="301625" y="1270000"/>
            <a:ext cx="5172075" cy="4856163"/>
          </a:xfrm>
        </p:spPr>
        <p:txBody>
          <a:bodyPr/>
          <a:lstStyle/>
          <a:p>
            <a:pPr marL="228600" indent="-228600" eaLnBrk="1" hangingPunct="1">
              <a:spcBef>
                <a:spcPts val="600"/>
              </a:spcBef>
              <a:spcAft>
                <a:spcPts val="600"/>
              </a:spcAft>
              <a:defRPr/>
            </a:pPr>
            <a:r>
              <a:rPr lang="tr-TR" sz="2200" dirty="0" smtClean="0"/>
              <a:t>Düşük </a:t>
            </a:r>
            <a:r>
              <a:rPr lang="tr-TR" sz="2200" dirty="0" err="1" smtClean="0"/>
              <a:t>SÇK’nin</a:t>
            </a:r>
            <a:r>
              <a:rPr lang="tr-TR" sz="2200" dirty="0" smtClean="0"/>
              <a:t> kısırdöngüsü</a:t>
            </a:r>
            <a:r>
              <a:rPr lang="en-US" sz="2200" dirty="0" smtClean="0"/>
              <a:t>,</a:t>
            </a:r>
          </a:p>
          <a:p>
            <a:pPr marL="228600" indent="-228600" eaLnBrk="1" hangingPunct="1">
              <a:spcBef>
                <a:spcPts val="600"/>
              </a:spcBef>
              <a:spcAft>
                <a:spcPts val="600"/>
              </a:spcAft>
              <a:defRPr/>
            </a:pPr>
            <a:r>
              <a:rPr lang="tr-TR" sz="2200" dirty="0" smtClean="0"/>
              <a:t>“</a:t>
            </a:r>
            <a:r>
              <a:rPr lang="tr-TR" sz="2200" i="1" dirty="0" smtClean="0"/>
              <a:t>Sömürüye maruz kalma</a:t>
            </a:r>
            <a:r>
              <a:rPr lang="tr-TR" sz="2200" dirty="0" smtClean="0"/>
              <a:t>” kavramının farkında olmama</a:t>
            </a:r>
            <a:r>
              <a:rPr lang="en-US" sz="2200" dirty="0" smtClean="0"/>
              <a:t>,</a:t>
            </a:r>
          </a:p>
          <a:p>
            <a:pPr marL="228600" indent="-228600" eaLnBrk="1" hangingPunct="1">
              <a:spcBef>
                <a:spcPts val="600"/>
              </a:spcBef>
              <a:spcAft>
                <a:spcPts val="600"/>
              </a:spcAft>
              <a:defRPr/>
            </a:pPr>
            <a:r>
              <a:rPr lang="tr-TR" sz="2200" dirty="0" smtClean="0"/>
              <a:t>Birilerine </a:t>
            </a:r>
            <a:r>
              <a:rPr lang="tr-TR" sz="2200" i="1" dirty="0" smtClean="0"/>
              <a:t>bağımlı</a:t>
            </a:r>
            <a:r>
              <a:rPr lang="tr-TR" sz="2200" dirty="0" smtClean="0"/>
              <a:t> olmak yerine </a:t>
            </a:r>
            <a:r>
              <a:rPr lang="tr-TR" sz="2200" i="1" dirty="0" smtClean="0"/>
              <a:t>birey</a:t>
            </a:r>
            <a:r>
              <a:rPr lang="tr-TR" sz="2200" dirty="0" smtClean="0"/>
              <a:t> olamamak</a:t>
            </a:r>
            <a:r>
              <a:rPr lang="en-US" sz="2200" i="1" dirty="0" smtClean="0"/>
              <a:t>,</a:t>
            </a:r>
          </a:p>
          <a:p>
            <a:pPr marL="228600" indent="-228600" eaLnBrk="1" hangingPunct="1">
              <a:spcBef>
                <a:spcPts val="600"/>
              </a:spcBef>
              <a:spcAft>
                <a:spcPts val="600"/>
              </a:spcAft>
              <a:defRPr/>
            </a:pPr>
            <a:r>
              <a:rPr lang="tr-TR" sz="2200" dirty="0" smtClean="0"/>
              <a:t>Sorgulanamazlık geleneği (ezber  geleneğinin kabulü),</a:t>
            </a:r>
            <a:endParaRPr lang="en-US" sz="2200" dirty="0" smtClean="0">
              <a:solidFill>
                <a:srgbClr val="000000"/>
              </a:solidFill>
            </a:endParaRPr>
          </a:p>
          <a:p>
            <a:pPr marL="228600" indent="-228600" eaLnBrk="1" hangingPunct="1">
              <a:spcBef>
                <a:spcPts val="600"/>
              </a:spcBef>
              <a:spcAft>
                <a:spcPts val="600"/>
              </a:spcAft>
              <a:defRPr/>
            </a:pPr>
            <a:r>
              <a:rPr lang="tr-TR" sz="2200" dirty="0" smtClean="0"/>
              <a:t>İK sermayesinin kritik kütlesine sahip olmama,</a:t>
            </a:r>
            <a:endParaRPr lang="en-US" sz="2200" dirty="0" smtClean="0"/>
          </a:p>
          <a:p>
            <a:pPr marL="228600" indent="-228600" eaLnBrk="1" hangingPunct="1">
              <a:spcBef>
                <a:spcPts val="600"/>
              </a:spcBef>
              <a:spcAft>
                <a:spcPts val="600"/>
              </a:spcAft>
              <a:defRPr/>
            </a:pPr>
            <a:r>
              <a:rPr lang="tr-TR" sz="2200" dirty="0" smtClean="0"/>
              <a:t>Toplumla paylaşılmış bir vizyona sahip olmama</a:t>
            </a:r>
            <a:r>
              <a:rPr lang="en-US" sz="2200" dirty="0" smtClean="0"/>
              <a:t>.</a:t>
            </a:r>
          </a:p>
          <a:p>
            <a:pPr marL="228600" indent="-228600" eaLnBrk="1" hangingPunct="1">
              <a:spcBef>
                <a:spcPts val="600"/>
              </a:spcBef>
              <a:spcAft>
                <a:spcPts val="600"/>
              </a:spcAft>
              <a:defRPr/>
            </a:pPr>
            <a:endParaRPr lang="en-US" sz="2200" dirty="0" smtClean="0"/>
          </a:p>
        </p:txBody>
      </p:sp>
      <p:pic>
        <p:nvPicPr>
          <p:cNvPr id="5" name="Picture 4" descr="parentsoftheyear12.jpg"/>
          <p:cNvPicPr>
            <a:picLocks noChangeAspect="1"/>
          </p:cNvPicPr>
          <p:nvPr/>
        </p:nvPicPr>
        <p:blipFill>
          <a:blip r:embed="rId4" cstate="print"/>
          <a:stretch>
            <a:fillRect/>
          </a:stretch>
        </p:blipFill>
        <p:spPr>
          <a:xfrm>
            <a:off x="5469468" y="895983"/>
            <a:ext cx="3674533" cy="5983972"/>
          </a:xfrm>
          <a:prstGeom prst="rect">
            <a:avLst/>
          </a:prstGeom>
        </p:spPr>
      </p:pic>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5D75808A-8FF8-4C1B-A062-6A8102B180F1}" type="slidenum">
              <a:rPr lang="tr-TR" smtClean="0"/>
              <a:pPr/>
              <a:t>27</a:t>
            </a:fld>
            <a:endParaRPr lang="tr-TR" smtClean="0"/>
          </a:p>
        </p:txBody>
      </p:sp>
      <p:sp>
        <p:nvSpPr>
          <p:cNvPr id="18435" name="Rectangle 2"/>
          <p:cNvSpPr>
            <a:spLocks noGrp="1" noChangeArrowheads="1"/>
          </p:cNvSpPr>
          <p:nvPr>
            <p:ph type="title"/>
          </p:nvPr>
        </p:nvSpPr>
        <p:spPr>
          <a:solidFill>
            <a:srgbClr val="969696"/>
          </a:solidFill>
        </p:spPr>
        <p:txBody>
          <a:bodyPr/>
          <a:lstStyle/>
          <a:p>
            <a:pPr eaLnBrk="1" hangingPunct="1"/>
            <a:r>
              <a:rPr lang="tr-TR" sz="2800" dirty="0" smtClean="0">
                <a:solidFill>
                  <a:srgbClr val="FFFF00"/>
                </a:solidFill>
              </a:rPr>
              <a:t>Düşük SÇK için kişisel bir deneyim</a:t>
            </a:r>
            <a:r>
              <a:rPr lang="en-US" sz="2800" dirty="0" smtClean="0">
                <a:solidFill>
                  <a:srgbClr val="FFFF00"/>
                </a:solidFill>
              </a:rPr>
              <a:t>! </a:t>
            </a:r>
            <a:endParaRPr lang="tr-TR" sz="2800" dirty="0" smtClean="0">
              <a:solidFill>
                <a:srgbClr val="FFFF00"/>
              </a:solidFill>
            </a:endParaRPr>
          </a:p>
        </p:txBody>
      </p:sp>
      <p:sp>
        <p:nvSpPr>
          <p:cNvPr id="18436" name="Rectangle 3"/>
          <p:cNvSpPr>
            <a:spLocks noGrp="1" noChangeArrowheads="1"/>
          </p:cNvSpPr>
          <p:nvPr>
            <p:ph type="body" idx="1"/>
          </p:nvPr>
        </p:nvSpPr>
        <p:spPr>
          <a:xfrm>
            <a:off x="225426" y="1600201"/>
            <a:ext cx="8693151" cy="4525963"/>
          </a:xfrm>
        </p:spPr>
        <p:txBody>
          <a:bodyPr/>
          <a:lstStyle/>
          <a:p>
            <a:pPr eaLnBrk="1" hangingPunct="1">
              <a:lnSpc>
                <a:spcPts val="2875"/>
              </a:lnSpc>
              <a:spcBef>
                <a:spcPts val="600"/>
              </a:spcBef>
              <a:spcAft>
                <a:spcPts val="600"/>
              </a:spcAft>
            </a:pPr>
            <a:r>
              <a:rPr lang="tr-TR" sz="2400" dirty="0" smtClean="0"/>
              <a:t>Yüksek SÇK olan bir toplumun bileşenlerinden biri,  “</a:t>
            </a:r>
            <a:r>
              <a:rPr lang="tr-TR" sz="2400" i="1" dirty="0" smtClean="0"/>
              <a:t>Sorunları doğru tanımlama </a:t>
            </a:r>
            <a:r>
              <a:rPr lang="tr-TR" sz="2400" i="1" dirty="0" err="1" smtClean="0"/>
              <a:t>becerisi”</a:t>
            </a:r>
            <a:r>
              <a:rPr lang="tr-TR" sz="2400" dirty="0" err="1" smtClean="0"/>
              <a:t>dir</a:t>
            </a:r>
            <a:r>
              <a:rPr lang="en-US" sz="2400" dirty="0" smtClean="0"/>
              <a:t>,</a:t>
            </a:r>
          </a:p>
          <a:p>
            <a:pPr eaLnBrk="1" hangingPunct="1">
              <a:lnSpc>
                <a:spcPts val="2875"/>
              </a:lnSpc>
              <a:spcBef>
                <a:spcPts val="600"/>
              </a:spcBef>
              <a:spcAft>
                <a:spcPts val="600"/>
              </a:spcAft>
            </a:pPr>
            <a:r>
              <a:rPr lang="tr-TR" sz="2400" dirty="0" smtClean="0"/>
              <a:t>Sorumlu olduğu konulardan birisi “</a:t>
            </a:r>
            <a:r>
              <a:rPr lang="tr-TR" sz="2400" i="1" dirty="0" smtClean="0"/>
              <a:t>işsizlik sorunu ile mücadele”dir</a:t>
            </a:r>
            <a:r>
              <a:rPr lang="tr-TR" sz="2400" dirty="0" smtClean="0"/>
              <a:t>, </a:t>
            </a:r>
            <a:endParaRPr lang="en-US" sz="2400" dirty="0" smtClean="0"/>
          </a:p>
          <a:p>
            <a:pPr eaLnBrk="1" hangingPunct="1">
              <a:lnSpc>
                <a:spcPts val="2875"/>
              </a:lnSpc>
              <a:spcBef>
                <a:spcPts val="600"/>
              </a:spcBef>
              <a:spcAft>
                <a:spcPts val="600"/>
              </a:spcAft>
            </a:pPr>
            <a:r>
              <a:rPr lang="tr-TR" sz="2400" dirty="0" smtClean="0"/>
              <a:t>“İşsizlik” ILO tarafından tanımlanmış standart bir terimdir</a:t>
            </a:r>
            <a:r>
              <a:rPr lang="en-US" sz="2400" dirty="0" smtClean="0"/>
              <a:t>,</a:t>
            </a:r>
          </a:p>
          <a:p>
            <a:pPr eaLnBrk="1" hangingPunct="1">
              <a:lnSpc>
                <a:spcPts val="2875"/>
              </a:lnSpc>
              <a:spcBef>
                <a:spcPts val="600"/>
              </a:spcBef>
              <a:spcAft>
                <a:spcPts val="600"/>
              </a:spcAft>
            </a:pPr>
            <a:r>
              <a:rPr lang="tr-TR" sz="2400" dirty="0" smtClean="0"/>
              <a:t>Sorun bu şekilde tanımlanınca, çare sadece </a:t>
            </a:r>
            <a:r>
              <a:rPr lang="tr-TR" sz="2400" i="1" dirty="0" smtClean="0"/>
              <a:t>iş</a:t>
            </a:r>
            <a:r>
              <a:rPr lang="tr-TR" sz="2400" dirty="0" smtClean="0"/>
              <a:t> yaratmaktır, </a:t>
            </a:r>
            <a:endParaRPr lang="en-US" sz="2400" dirty="0" smtClean="0"/>
          </a:p>
          <a:p>
            <a:pPr eaLnBrk="1" hangingPunct="1">
              <a:lnSpc>
                <a:spcPts val="2875"/>
              </a:lnSpc>
              <a:spcBef>
                <a:spcPts val="600"/>
              </a:spcBef>
              <a:spcAft>
                <a:spcPts val="600"/>
              </a:spcAft>
            </a:pPr>
            <a:r>
              <a:rPr lang="tr-TR" sz="2400" dirty="0" smtClean="0"/>
              <a:t>Sorunun daha doğru bir şekilde tanımlanması, çözüm alanını genişletecektir. </a:t>
            </a:r>
            <a:endParaRPr lang="en-US" sz="2400" dirty="0" smtClean="0"/>
          </a:p>
          <a:p>
            <a:pPr eaLnBrk="1" hangingPunct="1">
              <a:lnSpc>
                <a:spcPts val="2875"/>
              </a:lnSpc>
              <a:spcBef>
                <a:spcPts val="600"/>
              </a:spcBef>
              <a:spcAft>
                <a:spcPts val="600"/>
              </a:spcAft>
            </a:pPr>
            <a:r>
              <a:rPr lang="tr-TR" sz="2400" dirty="0" smtClean="0"/>
              <a:t>Bundan sonraki örnek farkı daha iyi anlatacaktır.</a:t>
            </a:r>
            <a:endParaRPr lang="en-US" sz="24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857F7455-A328-4FC8-838C-009E9E869C2E}" type="slidenum">
              <a:rPr lang="tr-TR" smtClean="0"/>
              <a:pPr/>
              <a:t>28</a:t>
            </a:fld>
            <a:endParaRPr lang="tr-TR" smtClean="0"/>
          </a:p>
        </p:txBody>
      </p:sp>
      <p:sp>
        <p:nvSpPr>
          <p:cNvPr id="19459" name="Rectangle 2"/>
          <p:cNvSpPr>
            <a:spLocks noGrp="1" noChangeArrowheads="1"/>
          </p:cNvSpPr>
          <p:nvPr>
            <p:ph type="title"/>
          </p:nvPr>
        </p:nvSpPr>
        <p:spPr>
          <a:solidFill>
            <a:srgbClr val="969696"/>
          </a:solidFill>
        </p:spPr>
        <p:txBody>
          <a:bodyPr/>
          <a:lstStyle/>
          <a:p>
            <a:pPr eaLnBrk="1" hangingPunct="1"/>
            <a:r>
              <a:rPr lang="tr-TR" sz="2800" dirty="0" smtClean="0">
                <a:solidFill>
                  <a:srgbClr val="FFFF00"/>
                </a:solidFill>
              </a:rPr>
              <a:t>Düşük SÇK için kişisel bir deneyim</a:t>
            </a:r>
            <a:r>
              <a:rPr lang="en-US" sz="2800" dirty="0" smtClean="0">
                <a:solidFill>
                  <a:srgbClr val="FFFF00"/>
                </a:solidFill>
              </a:rPr>
              <a:t>! </a:t>
            </a:r>
            <a:r>
              <a:rPr lang="en-US" sz="1600" dirty="0" smtClean="0">
                <a:solidFill>
                  <a:srgbClr val="FFFF00"/>
                </a:solidFill>
              </a:rPr>
              <a:t>(</a:t>
            </a:r>
            <a:r>
              <a:rPr lang="tr-TR" sz="1600" dirty="0" smtClean="0">
                <a:solidFill>
                  <a:srgbClr val="FFFF00"/>
                </a:solidFill>
              </a:rPr>
              <a:t>devam…</a:t>
            </a:r>
            <a:r>
              <a:rPr lang="en-US" sz="1600" dirty="0" smtClean="0">
                <a:solidFill>
                  <a:srgbClr val="FFFF00"/>
                </a:solidFill>
              </a:rPr>
              <a:t>)</a:t>
            </a:r>
            <a:endParaRPr lang="tr-TR" sz="2800" dirty="0" smtClean="0">
              <a:solidFill>
                <a:srgbClr val="FFFF00"/>
              </a:solidFill>
            </a:endParaRPr>
          </a:p>
        </p:txBody>
      </p:sp>
      <p:pic>
        <p:nvPicPr>
          <p:cNvPr id="5" name="Picture 4" descr="AA049887.png"/>
          <p:cNvPicPr>
            <a:picLocks noChangeAspect="1"/>
          </p:cNvPicPr>
          <p:nvPr/>
        </p:nvPicPr>
        <p:blipFill>
          <a:blip r:embed="rId4" cstate="print"/>
          <a:stretch>
            <a:fillRect/>
          </a:stretch>
        </p:blipFill>
        <p:spPr>
          <a:xfrm>
            <a:off x="1535113" y="1773136"/>
            <a:ext cx="399835" cy="1255712"/>
          </a:xfrm>
          <a:prstGeom prst="rect">
            <a:avLst/>
          </a:prstGeom>
        </p:spPr>
      </p:pic>
      <p:pic>
        <p:nvPicPr>
          <p:cNvPr id="7" name="Picture 6" descr="72884537.png"/>
          <p:cNvPicPr>
            <a:picLocks noChangeAspect="1"/>
          </p:cNvPicPr>
          <p:nvPr/>
        </p:nvPicPr>
        <p:blipFill>
          <a:blip r:embed="rId5" cstate="print"/>
          <a:stretch>
            <a:fillRect/>
          </a:stretch>
        </p:blipFill>
        <p:spPr>
          <a:xfrm>
            <a:off x="4610100" y="1701801"/>
            <a:ext cx="1395413" cy="1395413"/>
          </a:xfrm>
          <a:prstGeom prst="rect">
            <a:avLst/>
          </a:prstGeom>
        </p:spPr>
      </p:pic>
      <p:pic>
        <p:nvPicPr>
          <p:cNvPr id="8" name="Picture 7" descr="BU003722.png"/>
          <p:cNvPicPr>
            <a:picLocks noChangeAspect="1"/>
          </p:cNvPicPr>
          <p:nvPr/>
        </p:nvPicPr>
        <p:blipFill>
          <a:blip r:embed="rId6" cstate="print"/>
          <a:stretch>
            <a:fillRect/>
          </a:stretch>
        </p:blipFill>
        <p:spPr>
          <a:xfrm>
            <a:off x="3021021" y="1747736"/>
            <a:ext cx="399449" cy="1274865"/>
          </a:xfrm>
          <a:prstGeom prst="rect">
            <a:avLst/>
          </a:prstGeom>
        </p:spPr>
      </p:pic>
      <p:pic>
        <p:nvPicPr>
          <p:cNvPr id="10" name="Picture 9" descr="72884537.png"/>
          <p:cNvPicPr>
            <a:picLocks noChangeAspect="1"/>
          </p:cNvPicPr>
          <p:nvPr/>
        </p:nvPicPr>
        <p:blipFill>
          <a:blip r:embed="rId5" cstate="print"/>
          <a:stretch>
            <a:fillRect/>
          </a:stretch>
        </p:blipFill>
        <p:spPr>
          <a:xfrm>
            <a:off x="5549900" y="1701801"/>
            <a:ext cx="1395413" cy="1395413"/>
          </a:xfrm>
          <a:prstGeom prst="rect">
            <a:avLst/>
          </a:prstGeom>
        </p:spPr>
      </p:pic>
      <p:pic>
        <p:nvPicPr>
          <p:cNvPr id="11" name="Picture 10" descr="72884537.png"/>
          <p:cNvPicPr>
            <a:picLocks noChangeAspect="1"/>
          </p:cNvPicPr>
          <p:nvPr/>
        </p:nvPicPr>
        <p:blipFill>
          <a:blip r:embed="rId5" cstate="print"/>
          <a:stretch>
            <a:fillRect/>
          </a:stretch>
        </p:blipFill>
        <p:spPr>
          <a:xfrm>
            <a:off x="6489700" y="1701801"/>
            <a:ext cx="1395413" cy="1395413"/>
          </a:xfrm>
          <a:prstGeom prst="rect">
            <a:avLst/>
          </a:prstGeom>
        </p:spPr>
      </p:pic>
      <p:pic>
        <p:nvPicPr>
          <p:cNvPr id="12" name="Picture 11" descr="72884537.png"/>
          <p:cNvPicPr>
            <a:picLocks noChangeAspect="1"/>
          </p:cNvPicPr>
          <p:nvPr/>
        </p:nvPicPr>
        <p:blipFill>
          <a:blip r:embed="rId5" cstate="print"/>
          <a:stretch>
            <a:fillRect/>
          </a:stretch>
        </p:blipFill>
        <p:spPr>
          <a:xfrm>
            <a:off x="7429500" y="1701801"/>
            <a:ext cx="1395413" cy="1395413"/>
          </a:xfrm>
          <a:prstGeom prst="rect">
            <a:avLst/>
          </a:prstGeom>
        </p:spPr>
      </p:pic>
      <p:sp>
        <p:nvSpPr>
          <p:cNvPr id="13" name="TextBox 12"/>
          <p:cNvSpPr txBox="1"/>
          <p:nvPr/>
        </p:nvSpPr>
        <p:spPr>
          <a:xfrm>
            <a:off x="584202" y="3149601"/>
            <a:ext cx="3514615" cy="1200329"/>
          </a:xfrm>
          <a:prstGeom prst="rect">
            <a:avLst/>
          </a:prstGeom>
          <a:solidFill>
            <a:srgbClr val="D9D9D9"/>
          </a:solidFill>
        </p:spPr>
        <p:txBody>
          <a:bodyPr wrap="none" rtlCol="0">
            <a:spAutoFit/>
          </a:bodyPr>
          <a:lstStyle/>
          <a:p>
            <a:pPr algn="ctr"/>
            <a:r>
              <a:rPr lang="en-US" dirty="0" smtClean="0">
                <a:solidFill>
                  <a:srgbClr val="0000FF"/>
                </a:solidFill>
              </a:rPr>
              <a:t>A</a:t>
            </a:r>
            <a:r>
              <a:rPr lang="tr-TR" dirty="0" smtClean="0">
                <a:solidFill>
                  <a:srgbClr val="0000FF"/>
                </a:solidFill>
              </a:rPr>
              <a:t> Ailesi</a:t>
            </a:r>
            <a:endParaRPr lang="en-US" dirty="0" smtClean="0">
              <a:solidFill>
                <a:srgbClr val="0000FF"/>
              </a:solidFill>
            </a:endParaRPr>
          </a:p>
          <a:p>
            <a:pPr algn="ctr"/>
            <a:r>
              <a:rPr lang="tr-TR" dirty="0" smtClean="0"/>
              <a:t>İşsizlik</a:t>
            </a:r>
            <a:r>
              <a:rPr lang="en-US" dirty="0" smtClean="0"/>
              <a:t>: %75</a:t>
            </a:r>
          </a:p>
          <a:p>
            <a:pPr algn="ctr"/>
            <a:r>
              <a:rPr lang="tr-TR" dirty="0" smtClean="0"/>
              <a:t>Gelir</a:t>
            </a:r>
            <a:r>
              <a:rPr lang="en-US" dirty="0" smtClean="0"/>
              <a:t>: </a:t>
            </a:r>
            <a:r>
              <a:rPr lang="tr-TR" dirty="0" smtClean="0"/>
              <a:t>sadece bir kişi </a:t>
            </a:r>
            <a:r>
              <a:rPr lang="en-US" dirty="0" smtClean="0"/>
              <a:t>10,000$/</a:t>
            </a:r>
            <a:r>
              <a:rPr lang="tr-TR" dirty="0" smtClean="0"/>
              <a:t>ay</a:t>
            </a:r>
            <a:r>
              <a:rPr lang="en-US" dirty="0" smtClean="0"/>
              <a:t>.</a:t>
            </a:r>
          </a:p>
          <a:p>
            <a:pPr algn="ctr"/>
            <a:r>
              <a:rPr lang="tr-TR" dirty="0" smtClean="0"/>
              <a:t>Sonuç</a:t>
            </a:r>
            <a:r>
              <a:rPr lang="en-US" dirty="0" smtClean="0"/>
              <a:t>: </a:t>
            </a:r>
            <a:r>
              <a:rPr lang="tr-TR" dirty="0" smtClean="0"/>
              <a:t>Sorun yok</a:t>
            </a:r>
            <a:endParaRPr lang="en-US" dirty="0"/>
          </a:p>
        </p:txBody>
      </p:sp>
      <p:pic>
        <p:nvPicPr>
          <p:cNvPr id="14" name="Picture 13" descr="AA049887.png"/>
          <p:cNvPicPr>
            <a:picLocks noChangeAspect="1"/>
          </p:cNvPicPr>
          <p:nvPr/>
        </p:nvPicPr>
        <p:blipFill>
          <a:blip r:embed="rId4" cstate="print"/>
          <a:stretch>
            <a:fillRect/>
          </a:stretch>
        </p:blipFill>
        <p:spPr>
          <a:xfrm>
            <a:off x="2017713" y="1747735"/>
            <a:ext cx="399835" cy="1255712"/>
          </a:xfrm>
          <a:prstGeom prst="rect">
            <a:avLst/>
          </a:prstGeom>
        </p:spPr>
      </p:pic>
      <p:pic>
        <p:nvPicPr>
          <p:cNvPr id="15" name="Picture 14" descr="AA049887.png"/>
          <p:cNvPicPr>
            <a:picLocks noChangeAspect="1"/>
          </p:cNvPicPr>
          <p:nvPr/>
        </p:nvPicPr>
        <p:blipFill>
          <a:blip r:embed="rId4" cstate="print"/>
          <a:stretch>
            <a:fillRect/>
          </a:stretch>
        </p:blipFill>
        <p:spPr>
          <a:xfrm>
            <a:off x="2513013" y="1747735"/>
            <a:ext cx="399835" cy="1255712"/>
          </a:xfrm>
          <a:prstGeom prst="rect">
            <a:avLst/>
          </a:prstGeom>
        </p:spPr>
      </p:pic>
      <p:sp>
        <p:nvSpPr>
          <p:cNvPr id="16" name="TextBox 15"/>
          <p:cNvSpPr txBox="1"/>
          <p:nvPr/>
        </p:nvSpPr>
        <p:spPr>
          <a:xfrm>
            <a:off x="5613400" y="3149601"/>
            <a:ext cx="2595582" cy="1200329"/>
          </a:xfrm>
          <a:prstGeom prst="rect">
            <a:avLst/>
          </a:prstGeom>
          <a:solidFill>
            <a:srgbClr val="D9D9D9"/>
          </a:solidFill>
        </p:spPr>
        <p:txBody>
          <a:bodyPr wrap="none" rtlCol="0">
            <a:spAutoFit/>
          </a:bodyPr>
          <a:lstStyle/>
          <a:p>
            <a:pPr algn="ctr"/>
            <a:r>
              <a:rPr lang="en-US" dirty="0" smtClean="0">
                <a:solidFill>
                  <a:srgbClr val="0000FF"/>
                </a:solidFill>
              </a:rPr>
              <a:t>B</a:t>
            </a:r>
            <a:r>
              <a:rPr lang="tr-TR" dirty="0" smtClean="0">
                <a:solidFill>
                  <a:srgbClr val="0000FF"/>
                </a:solidFill>
              </a:rPr>
              <a:t> Ailesi</a:t>
            </a:r>
            <a:endParaRPr lang="en-US" dirty="0" smtClean="0">
              <a:solidFill>
                <a:srgbClr val="0000FF"/>
              </a:solidFill>
            </a:endParaRPr>
          </a:p>
          <a:p>
            <a:r>
              <a:rPr lang="tr-TR" dirty="0" smtClean="0"/>
              <a:t>İşsizlik</a:t>
            </a:r>
            <a:r>
              <a:rPr lang="en-US" dirty="0" smtClean="0"/>
              <a:t>: %0</a:t>
            </a:r>
          </a:p>
          <a:p>
            <a:r>
              <a:rPr lang="tr-TR" dirty="0" smtClean="0"/>
              <a:t>Gelir</a:t>
            </a:r>
            <a:r>
              <a:rPr lang="en-US" dirty="0" smtClean="0"/>
              <a:t>:</a:t>
            </a:r>
            <a:r>
              <a:rPr lang="tr-TR" dirty="0" smtClean="0"/>
              <a:t> Her biri</a:t>
            </a:r>
            <a:r>
              <a:rPr lang="en-US" dirty="0" smtClean="0"/>
              <a:t> 100$/</a:t>
            </a:r>
            <a:r>
              <a:rPr lang="tr-TR" dirty="0" smtClean="0"/>
              <a:t>ay</a:t>
            </a:r>
            <a:r>
              <a:rPr lang="en-US" dirty="0" smtClean="0"/>
              <a:t>.</a:t>
            </a:r>
          </a:p>
          <a:p>
            <a:r>
              <a:rPr lang="tr-TR" dirty="0" smtClean="0"/>
              <a:t>Sonuç</a:t>
            </a:r>
            <a:r>
              <a:rPr lang="en-US" dirty="0" smtClean="0"/>
              <a:t>: </a:t>
            </a:r>
            <a:r>
              <a:rPr lang="tr-TR" dirty="0" smtClean="0"/>
              <a:t>Gelir yetersizliği</a:t>
            </a:r>
            <a:endParaRPr lang="en-US" dirty="0"/>
          </a:p>
        </p:txBody>
      </p:sp>
      <p:sp>
        <p:nvSpPr>
          <p:cNvPr id="17" name="Rectangle 2"/>
          <p:cNvSpPr txBox="1">
            <a:spLocks noChangeArrowheads="1"/>
          </p:cNvSpPr>
          <p:nvPr/>
        </p:nvSpPr>
        <p:spPr bwMode="auto">
          <a:xfrm>
            <a:off x="419100" y="4668838"/>
            <a:ext cx="8229600" cy="1143000"/>
          </a:xfrm>
          <a:prstGeom prst="rect">
            <a:avLst/>
          </a:prstGeom>
          <a:solidFill>
            <a:srgbClr val="969696"/>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tr-TR" sz="2800" kern="0" dirty="0" smtClean="0">
                <a:solidFill>
                  <a:srgbClr val="FFFF00"/>
                </a:solidFill>
              </a:rPr>
              <a:t>Sonuç</a:t>
            </a:r>
            <a:r>
              <a:rPr lang="en-US" sz="2800" kern="0" dirty="0" smtClean="0">
                <a:solidFill>
                  <a:srgbClr val="FFFF00"/>
                </a:solidFill>
              </a:rPr>
              <a:t>: </a:t>
            </a:r>
            <a:r>
              <a:rPr lang="tr-TR" sz="2800" kern="0" dirty="0" smtClean="0">
                <a:solidFill>
                  <a:srgbClr val="FFFF00"/>
                </a:solidFill>
              </a:rPr>
              <a:t>Gelir istihdamdan daha önemidir</a:t>
            </a:r>
            <a:r>
              <a:rPr lang="en-US" sz="2800" kern="0" dirty="0" smtClean="0">
                <a:solidFill>
                  <a:srgbClr val="FFFF00"/>
                </a:solidFill>
              </a:rPr>
              <a:t>!</a:t>
            </a:r>
            <a:endParaRPr lang="tr-TR" sz="2800" kern="0" dirty="0" smtClean="0">
              <a:solidFill>
                <a:srgbClr val="FFFF00"/>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87719CAA-6CF9-47CE-A3EE-77FDF0193F3D}" type="slidenum">
              <a:rPr lang="tr-TR" smtClean="0"/>
              <a:pPr/>
              <a:t>29</a:t>
            </a:fld>
            <a:endParaRPr lang="tr-TR" smtClean="0"/>
          </a:p>
        </p:txBody>
      </p:sp>
      <p:sp>
        <p:nvSpPr>
          <p:cNvPr id="20483" name="Rectangle 2"/>
          <p:cNvSpPr>
            <a:spLocks noGrp="1" noChangeArrowheads="1"/>
          </p:cNvSpPr>
          <p:nvPr>
            <p:ph type="title"/>
          </p:nvPr>
        </p:nvSpPr>
        <p:spPr>
          <a:xfrm>
            <a:off x="457200" y="274639"/>
            <a:ext cx="8229600" cy="569912"/>
          </a:xfrm>
          <a:solidFill>
            <a:srgbClr val="969696"/>
          </a:solidFill>
        </p:spPr>
        <p:txBody>
          <a:bodyPr/>
          <a:lstStyle/>
          <a:p>
            <a:pPr eaLnBrk="1" hangingPunct="1"/>
            <a:r>
              <a:rPr lang="tr-TR" sz="2800" dirty="0" smtClean="0">
                <a:solidFill>
                  <a:srgbClr val="FFFF00"/>
                </a:solidFill>
              </a:rPr>
              <a:t>Düşük SÇK için kişisel bir deneyim</a:t>
            </a:r>
            <a:r>
              <a:rPr lang="en-US" sz="2800" dirty="0" smtClean="0">
                <a:solidFill>
                  <a:srgbClr val="FFFF00"/>
                </a:solidFill>
              </a:rPr>
              <a:t>! </a:t>
            </a:r>
            <a:r>
              <a:rPr lang="en-US" sz="1600" b="1" dirty="0" smtClean="0">
                <a:solidFill>
                  <a:srgbClr val="FFFF00"/>
                </a:solidFill>
              </a:rPr>
              <a:t>(</a:t>
            </a:r>
            <a:r>
              <a:rPr lang="tr-TR" sz="1600" b="1" dirty="0" smtClean="0">
                <a:solidFill>
                  <a:srgbClr val="FFFF00"/>
                </a:solidFill>
              </a:rPr>
              <a:t>devam…</a:t>
            </a:r>
            <a:r>
              <a:rPr lang="en-US" sz="1600" b="1" dirty="0" smtClean="0">
                <a:solidFill>
                  <a:srgbClr val="FFFF00"/>
                </a:solidFill>
              </a:rPr>
              <a:t>)</a:t>
            </a:r>
            <a:endParaRPr lang="tr-TR" sz="2800" b="1" dirty="0" smtClean="0">
              <a:solidFill>
                <a:srgbClr val="FFFF00"/>
              </a:solidFill>
            </a:endParaRPr>
          </a:p>
        </p:txBody>
      </p:sp>
      <p:sp>
        <p:nvSpPr>
          <p:cNvPr id="20484" name="Rectangle 3"/>
          <p:cNvSpPr>
            <a:spLocks noGrp="1" noChangeArrowheads="1"/>
          </p:cNvSpPr>
          <p:nvPr>
            <p:ph type="body" idx="1"/>
          </p:nvPr>
        </p:nvSpPr>
        <p:spPr>
          <a:xfrm>
            <a:off x="225426" y="1119189"/>
            <a:ext cx="8693151" cy="5176837"/>
          </a:xfrm>
        </p:spPr>
        <p:txBody>
          <a:bodyPr/>
          <a:lstStyle/>
          <a:p>
            <a:pPr eaLnBrk="1" hangingPunct="1">
              <a:lnSpc>
                <a:spcPts val="2875"/>
              </a:lnSpc>
              <a:spcBef>
                <a:spcPts val="600"/>
              </a:spcBef>
              <a:spcAft>
                <a:spcPts val="600"/>
              </a:spcAft>
            </a:pPr>
            <a:r>
              <a:rPr lang="tr-TR" sz="2200" dirty="0" smtClean="0"/>
              <a:t>Eğer sorun “gelir yetersizliği” olarak tanımlanırsa, o zaman aşağıdaki önlemler mümkün olur:</a:t>
            </a:r>
            <a:endParaRPr lang="en-US" sz="2200" dirty="0" smtClean="0"/>
          </a:p>
          <a:p>
            <a:pPr lvl="1" eaLnBrk="1" hangingPunct="1">
              <a:lnSpc>
                <a:spcPts val="2875"/>
              </a:lnSpc>
              <a:spcBef>
                <a:spcPts val="0"/>
              </a:spcBef>
              <a:spcAft>
                <a:spcPts val="600"/>
              </a:spcAft>
            </a:pPr>
            <a:r>
              <a:rPr lang="tr-TR" sz="2000" dirty="0" smtClean="0"/>
              <a:t>İş yaratma</a:t>
            </a:r>
            <a:r>
              <a:rPr lang="en-US" sz="2000" dirty="0" smtClean="0"/>
              <a:t>,</a:t>
            </a:r>
          </a:p>
          <a:p>
            <a:pPr lvl="1" eaLnBrk="1" hangingPunct="1">
              <a:lnSpc>
                <a:spcPts val="2875"/>
              </a:lnSpc>
              <a:spcBef>
                <a:spcPts val="0"/>
              </a:spcBef>
              <a:spcAft>
                <a:spcPts val="600"/>
              </a:spcAft>
            </a:pPr>
            <a:r>
              <a:rPr lang="tr-TR" sz="2000" dirty="0" smtClean="0"/>
              <a:t>Mevcut risk altındaki işleri koruma, </a:t>
            </a:r>
            <a:endParaRPr lang="en-US" sz="2000" dirty="0" smtClean="0"/>
          </a:p>
          <a:p>
            <a:pPr lvl="1" eaLnBrk="1" hangingPunct="1">
              <a:lnSpc>
                <a:spcPts val="2875"/>
              </a:lnSpc>
              <a:spcBef>
                <a:spcPts val="0"/>
              </a:spcBef>
              <a:spcAft>
                <a:spcPts val="600"/>
              </a:spcAft>
            </a:pPr>
            <a:r>
              <a:rPr lang="tr-TR" sz="2000" dirty="0" smtClean="0"/>
              <a:t>Girişimciliği destekleme</a:t>
            </a:r>
            <a:r>
              <a:rPr lang="en-US" sz="2000" dirty="0" smtClean="0"/>
              <a:t>,</a:t>
            </a:r>
          </a:p>
          <a:p>
            <a:pPr lvl="1" eaLnBrk="1" hangingPunct="1">
              <a:lnSpc>
                <a:spcPts val="2875"/>
              </a:lnSpc>
              <a:spcBef>
                <a:spcPts val="0"/>
              </a:spcBef>
              <a:spcAft>
                <a:spcPts val="600"/>
              </a:spcAft>
            </a:pPr>
            <a:r>
              <a:rPr lang="tr-TR" sz="2000" dirty="0" smtClean="0"/>
              <a:t>İş paylaşım projeleri</a:t>
            </a:r>
            <a:r>
              <a:rPr lang="en-US" sz="2000" dirty="0" smtClean="0"/>
              <a:t>, </a:t>
            </a:r>
          </a:p>
          <a:p>
            <a:pPr lvl="1" eaLnBrk="1" hangingPunct="1">
              <a:lnSpc>
                <a:spcPts val="2875"/>
              </a:lnSpc>
              <a:spcBef>
                <a:spcPts val="600"/>
              </a:spcBef>
              <a:spcAft>
                <a:spcPts val="600"/>
              </a:spcAft>
            </a:pPr>
            <a:r>
              <a:rPr lang="tr-TR" sz="2000" dirty="0" smtClean="0"/>
              <a:t>Gelir, iş oluşturmanın ve/veya mevcut işlerin devamlılığını sağlamanın başka yolları. </a:t>
            </a:r>
            <a:endParaRPr lang="en-US" sz="20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 y="1422401"/>
            <a:ext cx="2603499" cy="4691063"/>
          </a:xfrm>
        </p:spPr>
        <p:txBody>
          <a:bodyPr/>
          <a:lstStyle/>
          <a:p>
            <a:r>
              <a:rPr lang="tr-TR" sz="2400" dirty="0" smtClean="0">
                <a:solidFill>
                  <a:srgbClr val="FF0000"/>
                </a:solidFill>
              </a:rPr>
              <a:t>Tüm yaşam sorun çözmedir</a:t>
            </a:r>
            <a:r>
              <a:rPr lang="en-US" sz="2400" dirty="0" smtClean="0">
                <a:solidFill>
                  <a:srgbClr val="FF0000"/>
                </a:solidFill>
              </a:rPr>
              <a:t>!</a:t>
            </a:r>
          </a:p>
          <a:p>
            <a:pPr algn="r"/>
            <a:r>
              <a:rPr lang="en-US" sz="1600" b="1" dirty="0" smtClean="0">
                <a:solidFill>
                  <a:srgbClr val="FF0000"/>
                </a:solidFill>
              </a:rPr>
              <a:t>Karl Popper        </a:t>
            </a:r>
            <a:endParaRPr lang="en-US" sz="1600" dirty="0">
              <a:solidFill>
                <a:srgbClr val="FF0000"/>
              </a:solidFill>
            </a:endParaRPr>
          </a:p>
        </p:txBody>
      </p:sp>
      <p:sp>
        <p:nvSpPr>
          <p:cNvPr id="5" name="Slide Number Placeholder 4"/>
          <p:cNvSpPr>
            <a:spLocks noGrp="1"/>
          </p:cNvSpPr>
          <p:nvPr>
            <p:ph type="sldNum" sz="quarter" idx="12"/>
          </p:nvPr>
        </p:nvSpPr>
        <p:spPr/>
        <p:txBody>
          <a:bodyPr/>
          <a:lstStyle/>
          <a:p>
            <a:pPr>
              <a:defRPr/>
            </a:pPr>
            <a:fld id="{32D0766A-858E-45D0-96BB-E5B6196EC137}" type="slidenum">
              <a:rPr lang="tr-TR" smtClean="0"/>
              <a:pPr>
                <a:defRPr/>
              </a:pPr>
              <a:t>3</a:t>
            </a:fld>
            <a:endParaRPr lang="tr-TR"/>
          </a:p>
        </p:txBody>
      </p:sp>
      <p:pic>
        <p:nvPicPr>
          <p:cNvPr id="6" name="Picture 5" descr="infinity.gif"/>
          <p:cNvPicPr>
            <a:picLocks noChangeAspect="1"/>
          </p:cNvPicPr>
          <p:nvPr/>
        </p:nvPicPr>
        <p:blipFill>
          <a:blip r:embed="rId3" cstate="print"/>
          <a:stretch>
            <a:fillRect/>
          </a:stretch>
        </p:blipFill>
        <p:spPr>
          <a:xfrm>
            <a:off x="3136901" y="1209346"/>
            <a:ext cx="5769784" cy="4852155"/>
          </a:xfrm>
          <a:prstGeom prst="rect">
            <a:avLst/>
          </a:prstGeom>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B6F4648-0C1A-4701-A1F0-A6105210CAEA}" type="slidenum">
              <a:rPr lang="tr-TR" smtClean="0"/>
              <a:pPr/>
              <a:t>30</a:t>
            </a:fld>
            <a:endParaRPr lang="tr-TR" smtClean="0"/>
          </a:p>
        </p:txBody>
      </p:sp>
      <p:sp>
        <p:nvSpPr>
          <p:cNvPr id="7171" name="Rectangle 2"/>
          <p:cNvSpPr>
            <a:spLocks noGrp="1" noChangeArrowheads="1"/>
          </p:cNvSpPr>
          <p:nvPr>
            <p:ph type="title"/>
          </p:nvPr>
        </p:nvSpPr>
        <p:spPr>
          <a:solidFill>
            <a:srgbClr val="969696"/>
          </a:solidFill>
        </p:spPr>
        <p:txBody>
          <a:bodyPr/>
          <a:lstStyle/>
          <a:p>
            <a:pPr eaLnBrk="1" hangingPunct="1"/>
            <a:r>
              <a:rPr lang="tr-TR" sz="3600" b="1" dirty="0" smtClean="0">
                <a:solidFill>
                  <a:srgbClr val="FF0000"/>
                </a:solidFill>
              </a:rPr>
              <a:t>BNGV</a:t>
            </a:r>
            <a:r>
              <a:rPr lang="tr-TR" sz="3600" b="1" baseline="30000" dirty="0" smtClean="0">
                <a:solidFill>
                  <a:srgbClr val="FF0000"/>
                </a:solidFill>
              </a:rPr>
              <a:t>®</a:t>
            </a:r>
            <a:r>
              <a:rPr lang="tr-TR" sz="3600" b="1" dirty="0" err="1" smtClean="0">
                <a:solidFill>
                  <a:srgbClr val="FF0000"/>
                </a:solidFill>
              </a:rPr>
              <a:t>nın</a:t>
            </a:r>
            <a:r>
              <a:rPr lang="tr-TR" sz="3600" b="1" dirty="0" smtClean="0">
                <a:solidFill>
                  <a:srgbClr val="FF0000"/>
                </a:solidFill>
              </a:rPr>
              <a:t> Savundukları</a:t>
            </a:r>
          </a:p>
        </p:txBody>
      </p:sp>
      <p:sp>
        <p:nvSpPr>
          <p:cNvPr id="7172" name="Rectangle 3"/>
          <p:cNvSpPr>
            <a:spLocks noGrp="1" noChangeArrowheads="1"/>
          </p:cNvSpPr>
          <p:nvPr>
            <p:ph type="body" idx="1"/>
          </p:nvPr>
        </p:nvSpPr>
        <p:spPr/>
        <p:txBody>
          <a:bodyPr/>
          <a:lstStyle/>
          <a:p>
            <a:pPr eaLnBrk="1" hangingPunct="1">
              <a:spcBef>
                <a:spcPts val="0"/>
              </a:spcBef>
              <a:spcAft>
                <a:spcPts val="600"/>
              </a:spcAft>
            </a:pPr>
            <a:r>
              <a:rPr lang="tr-TR" sz="2000" dirty="0" smtClean="0"/>
              <a:t>Beyaz Nokta Gelişim Vakfı </a:t>
            </a:r>
            <a:endParaRPr lang="en-US" sz="2000" dirty="0" smtClean="0"/>
          </a:p>
          <a:p>
            <a:pPr lvl="1" eaLnBrk="1" hangingPunct="1">
              <a:spcBef>
                <a:spcPts val="0"/>
              </a:spcBef>
              <a:spcAft>
                <a:spcPts val="600"/>
              </a:spcAft>
            </a:pPr>
            <a:r>
              <a:rPr lang="en-US" sz="1600" dirty="0" smtClean="0"/>
              <a:t>1994</a:t>
            </a:r>
            <a:r>
              <a:rPr lang="tr-TR" sz="1600" dirty="0" smtClean="0"/>
              <a:t>’de kuruldu</a:t>
            </a:r>
            <a:r>
              <a:rPr lang="en-US" sz="1600" dirty="0" smtClean="0"/>
              <a:t>,</a:t>
            </a:r>
          </a:p>
          <a:p>
            <a:pPr lvl="1" eaLnBrk="1" hangingPunct="1">
              <a:spcBef>
                <a:spcPts val="0"/>
              </a:spcBef>
              <a:spcAft>
                <a:spcPts val="600"/>
              </a:spcAft>
            </a:pPr>
            <a:r>
              <a:rPr lang="tr-TR" sz="1600" dirty="0" smtClean="0"/>
              <a:t>Misyon</a:t>
            </a:r>
            <a:r>
              <a:rPr lang="en-US" sz="1600" dirty="0" smtClean="0"/>
              <a:t>: </a:t>
            </a:r>
            <a:r>
              <a:rPr lang="tr-TR" sz="1600" dirty="0" smtClean="0"/>
              <a:t>Türk toplumunun Sorun Çözme Kabiliyetini arttırmak,</a:t>
            </a:r>
            <a:endParaRPr lang="en-US" sz="1600" dirty="0" smtClean="0"/>
          </a:p>
          <a:p>
            <a:pPr lvl="1" eaLnBrk="1" hangingPunct="1">
              <a:spcBef>
                <a:spcPts val="0"/>
              </a:spcBef>
              <a:spcAft>
                <a:spcPts val="600"/>
              </a:spcAft>
            </a:pPr>
            <a:r>
              <a:rPr lang="tr-TR" sz="1600" dirty="0" smtClean="0"/>
              <a:t>Vizyon</a:t>
            </a:r>
            <a:r>
              <a:rPr lang="en-US" sz="1600" dirty="0" smtClean="0"/>
              <a:t>: </a:t>
            </a:r>
            <a:r>
              <a:rPr lang="tr-TR" sz="1600" dirty="0" smtClean="0"/>
              <a:t>SÇK da, toplumsal kurtarıcıya ihtiyaç duyulmayacak bir seviyeye gelme</a:t>
            </a:r>
            <a:r>
              <a:rPr lang="en-US" sz="1600" dirty="0" smtClean="0"/>
              <a:t>,</a:t>
            </a:r>
          </a:p>
          <a:p>
            <a:pPr lvl="1" eaLnBrk="1" hangingPunct="1">
              <a:spcBef>
                <a:spcPts val="0"/>
              </a:spcBef>
              <a:spcAft>
                <a:spcPts val="600"/>
              </a:spcAft>
            </a:pPr>
            <a:r>
              <a:rPr lang="tr-TR" sz="1600" dirty="0" smtClean="0"/>
              <a:t>Bağımsız</a:t>
            </a:r>
            <a:r>
              <a:rPr lang="en-US" sz="1600" dirty="0" smtClean="0"/>
              <a:t>, </a:t>
            </a:r>
            <a:r>
              <a:rPr lang="tr-TR" sz="1600" dirty="0" smtClean="0"/>
              <a:t>STK</a:t>
            </a:r>
            <a:r>
              <a:rPr lang="en-US" sz="1600" dirty="0" smtClean="0"/>
              <a:t>,</a:t>
            </a:r>
          </a:p>
          <a:p>
            <a:pPr lvl="1" eaLnBrk="1" hangingPunct="1">
              <a:spcBef>
                <a:spcPts val="0"/>
              </a:spcBef>
              <a:spcAft>
                <a:spcPts val="600"/>
              </a:spcAft>
            </a:pPr>
            <a:r>
              <a:rPr lang="tr-TR" sz="1600" dirty="0" smtClean="0"/>
              <a:t>Mali Kaynakları</a:t>
            </a:r>
            <a:r>
              <a:rPr lang="en-US" sz="1600" dirty="0" smtClean="0"/>
              <a:t>: </a:t>
            </a:r>
            <a:r>
              <a:rPr lang="tr-TR" sz="1600" dirty="0" smtClean="0"/>
              <a:t>Kurucuların başlangıç </a:t>
            </a:r>
            <a:r>
              <a:rPr lang="en-US" sz="1600" dirty="0" smtClean="0"/>
              <a:t>&amp;</a:t>
            </a:r>
            <a:r>
              <a:rPr lang="tr-TR" sz="1600" dirty="0" smtClean="0"/>
              <a:t> aylık bağışları</a:t>
            </a:r>
            <a:r>
              <a:rPr lang="en-US" sz="1600" dirty="0" smtClean="0"/>
              <a:t>, </a:t>
            </a:r>
            <a:r>
              <a:rPr lang="tr-TR" sz="1600" dirty="0" smtClean="0"/>
              <a:t>seminer ve konferans ücretleri</a:t>
            </a:r>
            <a:r>
              <a:rPr lang="en-US" sz="1600" dirty="0" smtClean="0"/>
              <a:t>, </a:t>
            </a:r>
            <a:r>
              <a:rPr lang="tr-TR" sz="1600" dirty="0" smtClean="0"/>
              <a:t>proje sponsorlarının yardımları</a:t>
            </a:r>
            <a:r>
              <a:rPr lang="en-US" sz="1600" dirty="0" smtClean="0"/>
              <a:t>.</a:t>
            </a:r>
          </a:p>
          <a:p>
            <a:pPr eaLnBrk="1" hangingPunct="1">
              <a:spcBef>
                <a:spcPts val="0"/>
              </a:spcBef>
              <a:spcAft>
                <a:spcPts val="600"/>
              </a:spcAft>
            </a:pPr>
            <a:r>
              <a:rPr lang="tr-TR" sz="2000" dirty="0" smtClean="0"/>
              <a:t>Projeler</a:t>
            </a:r>
            <a:endParaRPr lang="en-US" sz="2000" dirty="0" smtClean="0"/>
          </a:p>
          <a:p>
            <a:pPr lvl="1" eaLnBrk="1" hangingPunct="1">
              <a:spcBef>
                <a:spcPts val="0"/>
              </a:spcBef>
              <a:spcAft>
                <a:spcPts val="600"/>
              </a:spcAft>
            </a:pPr>
            <a:r>
              <a:rPr lang="tr-TR" sz="1600" dirty="0" smtClean="0"/>
              <a:t>Ezbersiz eğitim</a:t>
            </a:r>
            <a:r>
              <a:rPr lang="en-US" sz="1600" dirty="0" smtClean="0"/>
              <a:t>! (</a:t>
            </a:r>
            <a:r>
              <a:rPr lang="tr-TR" sz="1600" dirty="0" smtClean="0"/>
              <a:t>Sorgulamaya dayalı bir eğitim</a:t>
            </a:r>
            <a:r>
              <a:rPr lang="en-US" sz="1600" dirty="0" smtClean="0"/>
              <a:t>)</a:t>
            </a:r>
          </a:p>
          <a:p>
            <a:pPr lvl="1" eaLnBrk="1" hangingPunct="1">
              <a:spcBef>
                <a:spcPts val="0"/>
              </a:spcBef>
              <a:spcAft>
                <a:spcPts val="600"/>
              </a:spcAft>
            </a:pPr>
            <a:r>
              <a:rPr lang="tr-TR" sz="1600" dirty="0" smtClean="0"/>
              <a:t>Öğrenme evleri </a:t>
            </a:r>
            <a:r>
              <a:rPr lang="en-US" sz="1600" dirty="0" smtClean="0"/>
              <a:t>(</a:t>
            </a:r>
            <a:r>
              <a:rPr lang="tr-TR" sz="1600" dirty="0" smtClean="0"/>
              <a:t>Herkes, öğretmeden daha ziyade öğrenme sayesinde kendi öğrenme gereksinimlerini karşılar. Kendi hızında öğrenme olarak da adlandırılır. )</a:t>
            </a:r>
            <a:endParaRPr lang="en-US" sz="1600" dirty="0" smtClean="0">
              <a:solidFill>
                <a:srgbClr val="000000"/>
              </a:solidFill>
            </a:endParaRPr>
          </a:p>
          <a:p>
            <a:pPr lvl="1" eaLnBrk="1" hangingPunct="1">
              <a:spcBef>
                <a:spcPts val="0"/>
              </a:spcBef>
              <a:spcAft>
                <a:spcPts val="600"/>
              </a:spcAft>
            </a:pPr>
            <a:r>
              <a:rPr lang="tr-TR" sz="1600" dirty="0" smtClean="0"/>
              <a:t>Hızlı dönüşüm kampları (Üniversite mezunları, doğru soru sorma becerisi kazanır, kendi </a:t>
            </a:r>
            <a:r>
              <a:rPr lang="tr-TR" sz="1600" dirty="0" err="1" smtClean="0"/>
              <a:t>SÇK’lerini</a:t>
            </a:r>
            <a:r>
              <a:rPr lang="tr-TR" sz="1600" dirty="0" smtClean="0"/>
              <a:t> tanırlar, kendilerini güçlendirecek bireysel öğrenme planlarını hazırlarlar)</a:t>
            </a:r>
            <a:endParaRPr lang="en-US" sz="1600" dirty="0" smtClean="0">
              <a:solidFill>
                <a:srgbClr val="000000"/>
              </a:solidFill>
            </a:endParaRPr>
          </a:p>
          <a:p>
            <a:pPr lvl="1" eaLnBrk="1" hangingPunct="1">
              <a:spcBef>
                <a:spcPts val="0"/>
              </a:spcBef>
              <a:spcAft>
                <a:spcPts val="600"/>
              </a:spcAft>
            </a:pPr>
            <a:endParaRPr lang="en-US" sz="2000" dirty="0" smtClean="0"/>
          </a:p>
          <a:p>
            <a:pPr eaLnBrk="1" hangingPunct="1">
              <a:spcBef>
                <a:spcPts val="0"/>
              </a:spcBef>
              <a:spcAft>
                <a:spcPts val="600"/>
              </a:spcAft>
            </a:pPr>
            <a:endParaRPr lang="tr-TR" sz="24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B6F4648-0C1A-4701-A1F0-A6105210CAEA}" type="slidenum">
              <a:rPr lang="tr-TR" smtClean="0"/>
              <a:pPr/>
              <a:t>31</a:t>
            </a:fld>
            <a:endParaRPr lang="tr-TR" smtClean="0"/>
          </a:p>
        </p:txBody>
      </p:sp>
      <p:sp>
        <p:nvSpPr>
          <p:cNvPr id="7171" name="Rectangle 2"/>
          <p:cNvSpPr>
            <a:spLocks noGrp="1" noChangeArrowheads="1"/>
          </p:cNvSpPr>
          <p:nvPr>
            <p:ph type="title"/>
          </p:nvPr>
        </p:nvSpPr>
        <p:spPr>
          <a:xfrm>
            <a:off x="457200" y="274639"/>
            <a:ext cx="8229600" cy="741362"/>
          </a:xfrm>
          <a:solidFill>
            <a:srgbClr val="969696"/>
          </a:solidFill>
        </p:spPr>
        <p:txBody>
          <a:bodyPr/>
          <a:lstStyle/>
          <a:p>
            <a:pPr eaLnBrk="1" hangingPunct="1"/>
            <a:r>
              <a:rPr lang="tr-TR" sz="3600" b="1" dirty="0" smtClean="0">
                <a:solidFill>
                  <a:srgbClr val="FFFF00"/>
                </a:solidFill>
              </a:rPr>
              <a:t>BNGV</a:t>
            </a:r>
            <a:r>
              <a:rPr lang="tr-TR" sz="3600" b="1" baseline="30000" dirty="0" smtClean="0">
                <a:solidFill>
                  <a:srgbClr val="FFFF00"/>
                </a:solidFill>
              </a:rPr>
              <a:t>®</a:t>
            </a:r>
            <a:r>
              <a:rPr lang="tr-TR" sz="3600" b="1" dirty="0" err="1" smtClean="0">
                <a:solidFill>
                  <a:srgbClr val="FFFF00"/>
                </a:solidFill>
              </a:rPr>
              <a:t>nın</a:t>
            </a:r>
            <a:r>
              <a:rPr lang="tr-TR" sz="3600" b="1" dirty="0" smtClean="0">
                <a:solidFill>
                  <a:srgbClr val="FFFF00"/>
                </a:solidFill>
              </a:rPr>
              <a:t> Savundukları</a:t>
            </a:r>
            <a:r>
              <a:rPr lang="tr-TR" sz="1600" b="1" dirty="0" smtClean="0">
                <a:solidFill>
                  <a:srgbClr val="FFFF00"/>
                </a:solidFill>
              </a:rPr>
              <a:t>– Devam…</a:t>
            </a:r>
            <a:endParaRPr lang="tr-TR" sz="3600" b="1" dirty="0" smtClean="0">
              <a:solidFill>
                <a:srgbClr val="FFFF00"/>
              </a:solidFill>
            </a:endParaRPr>
          </a:p>
        </p:txBody>
      </p:sp>
      <p:sp>
        <p:nvSpPr>
          <p:cNvPr id="7172" name="Rectangle 3"/>
          <p:cNvSpPr>
            <a:spLocks noGrp="1" noChangeArrowheads="1"/>
          </p:cNvSpPr>
          <p:nvPr>
            <p:ph type="body" idx="1"/>
          </p:nvPr>
        </p:nvSpPr>
        <p:spPr>
          <a:xfrm>
            <a:off x="0" y="1168401"/>
            <a:ext cx="9144000" cy="4957763"/>
          </a:xfrm>
        </p:spPr>
        <p:txBody>
          <a:bodyPr/>
          <a:lstStyle/>
          <a:p>
            <a:pPr eaLnBrk="1" hangingPunct="1">
              <a:spcBef>
                <a:spcPts val="0"/>
              </a:spcBef>
              <a:spcAft>
                <a:spcPts val="600"/>
              </a:spcAft>
            </a:pPr>
            <a:r>
              <a:rPr lang="tr-TR" sz="1800" dirty="0" smtClean="0"/>
              <a:t>Projeler </a:t>
            </a:r>
            <a:r>
              <a:rPr lang="en-US" sz="1800" dirty="0" smtClean="0"/>
              <a:t>(</a:t>
            </a:r>
            <a:r>
              <a:rPr lang="tr-TR" sz="1800" dirty="0" smtClean="0"/>
              <a:t>Devam…</a:t>
            </a:r>
            <a:r>
              <a:rPr lang="en-US" sz="1800" dirty="0" smtClean="0"/>
              <a:t>)</a:t>
            </a:r>
          </a:p>
          <a:p>
            <a:pPr lvl="1" eaLnBrk="1" hangingPunct="1">
              <a:spcBef>
                <a:spcPts val="0"/>
              </a:spcBef>
              <a:spcAft>
                <a:spcPts val="600"/>
              </a:spcAft>
            </a:pPr>
            <a:r>
              <a:rPr lang="tr-TR" sz="1400" i="1" dirty="0" smtClean="0"/>
              <a:t>Örnek tavır ağları  </a:t>
            </a:r>
            <a:r>
              <a:rPr lang="tr-TR" sz="1400" dirty="0" smtClean="0"/>
              <a:t>(“saldırgan araç kullanmadan sakınmak için söz veren sürücüler” arasında, “çıkar çatışmasından sakınmak için söz veren meclis üyeleri” arasında, vs)</a:t>
            </a:r>
            <a:r>
              <a:rPr lang="en-US" sz="1400" dirty="0" smtClean="0"/>
              <a:t>,</a:t>
            </a:r>
            <a:endParaRPr lang="en-US" sz="1400" dirty="0" smtClean="0">
              <a:solidFill>
                <a:srgbClr val="000000"/>
              </a:solidFill>
            </a:endParaRPr>
          </a:p>
          <a:p>
            <a:pPr lvl="1" eaLnBrk="1" hangingPunct="1">
              <a:spcBef>
                <a:spcPts val="0"/>
              </a:spcBef>
              <a:spcAft>
                <a:spcPts val="600"/>
              </a:spcAft>
            </a:pPr>
            <a:r>
              <a:rPr lang="tr-TR" sz="1400" dirty="0" smtClean="0"/>
              <a:t>Senaryo entegrasyonları (BNGV mesajlarını televizyon dizi senaryoları içine yerleştirmek),</a:t>
            </a:r>
            <a:endParaRPr lang="en-US" sz="1400" dirty="0" smtClean="0">
              <a:solidFill>
                <a:srgbClr val="000000"/>
              </a:solidFill>
            </a:endParaRPr>
          </a:p>
          <a:p>
            <a:pPr lvl="1" eaLnBrk="1" hangingPunct="1">
              <a:spcBef>
                <a:spcPts val="0"/>
              </a:spcBef>
              <a:spcAft>
                <a:spcPts val="600"/>
              </a:spcAft>
            </a:pPr>
            <a:r>
              <a:rPr lang="tr-TR" sz="1400" dirty="0" err="1" smtClean="0"/>
              <a:t>SÇK’ni</a:t>
            </a:r>
            <a:r>
              <a:rPr lang="tr-TR" sz="1400" dirty="0" smtClean="0"/>
              <a:t> güçlendirmek için yeni kavramlar (örneğin, sorunların kimyası, zihin virüsleri, vs)</a:t>
            </a:r>
            <a:r>
              <a:rPr lang="en-US" sz="1400" dirty="0" smtClean="0"/>
              <a:t>,</a:t>
            </a:r>
          </a:p>
          <a:p>
            <a:pPr lvl="1" eaLnBrk="1" hangingPunct="1">
              <a:spcBef>
                <a:spcPts val="0"/>
              </a:spcBef>
              <a:spcAft>
                <a:spcPts val="600"/>
              </a:spcAft>
            </a:pPr>
            <a:r>
              <a:rPr lang="tr-TR" sz="1400" dirty="0" smtClean="0"/>
              <a:t>Mahalle dayanışması (İstanbul’da ileride olabilecek depremlere hazırlanma),</a:t>
            </a:r>
            <a:endParaRPr lang="en-US" sz="1400" dirty="0" smtClean="0">
              <a:solidFill>
                <a:srgbClr val="000000"/>
              </a:solidFill>
            </a:endParaRPr>
          </a:p>
          <a:p>
            <a:pPr lvl="1" eaLnBrk="1" hangingPunct="1">
              <a:spcBef>
                <a:spcPts val="0"/>
              </a:spcBef>
              <a:spcAft>
                <a:spcPts val="600"/>
              </a:spcAft>
            </a:pPr>
            <a:r>
              <a:rPr lang="tr-TR" sz="1400" dirty="0" smtClean="0"/>
              <a:t>Misyon ve vizyonu destekleyebilen daha pek çok proje</a:t>
            </a:r>
            <a:r>
              <a:rPr lang="en-US" sz="1400" dirty="0" smtClean="0">
                <a:solidFill>
                  <a:srgbClr val="000000"/>
                </a:solidFill>
              </a:rPr>
              <a:t>.</a:t>
            </a:r>
          </a:p>
          <a:p>
            <a:pPr eaLnBrk="1" hangingPunct="1">
              <a:spcBef>
                <a:spcPts val="0"/>
              </a:spcBef>
              <a:spcAft>
                <a:spcPts val="600"/>
              </a:spcAft>
            </a:pPr>
            <a:r>
              <a:rPr lang="tr-TR" sz="1800" dirty="0" smtClean="0"/>
              <a:t>Çabalar</a:t>
            </a:r>
            <a:endParaRPr lang="en-US" sz="1800" dirty="0" smtClean="0"/>
          </a:p>
          <a:p>
            <a:pPr lvl="1" eaLnBrk="1" hangingPunct="1">
              <a:spcBef>
                <a:spcPts val="0"/>
              </a:spcBef>
              <a:spcAft>
                <a:spcPts val="600"/>
              </a:spcAft>
            </a:pPr>
            <a:r>
              <a:rPr lang="tr-TR" sz="1400" dirty="0" smtClean="0"/>
              <a:t>Düşük </a:t>
            </a:r>
            <a:r>
              <a:rPr lang="tr-TR" sz="1400" dirty="0" err="1" smtClean="0"/>
              <a:t>SÇK’nin</a:t>
            </a:r>
            <a:r>
              <a:rPr lang="tr-TR" sz="1400" dirty="0" smtClean="0"/>
              <a:t> doğasını anlamak -ve toplum tarafından anlaşılması-</a:t>
            </a:r>
            <a:r>
              <a:rPr lang="en-US" sz="1400" dirty="0" smtClean="0"/>
              <a:t>,</a:t>
            </a:r>
          </a:p>
          <a:p>
            <a:pPr lvl="1" eaLnBrk="1" hangingPunct="1">
              <a:spcBef>
                <a:spcPts val="0"/>
              </a:spcBef>
              <a:spcAft>
                <a:spcPts val="600"/>
              </a:spcAft>
            </a:pPr>
            <a:r>
              <a:rPr lang="tr-TR" sz="1400" dirty="0" smtClean="0"/>
              <a:t>Başlatılan SÇK projelerinin düşük verimli bileşenlerine çözüm bulmak; bazısı başarılı bazısı değil. </a:t>
            </a:r>
            <a:endParaRPr lang="en-US" sz="1400" dirty="0" smtClean="0"/>
          </a:p>
          <a:p>
            <a:pPr eaLnBrk="1" hangingPunct="1">
              <a:spcBef>
                <a:spcPts val="0"/>
              </a:spcBef>
              <a:spcAft>
                <a:spcPts val="600"/>
              </a:spcAft>
            </a:pPr>
            <a:r>
              <a:rPr lang="tr-TR" sz="1800" dirty="0" smtClean="0"/>
              <a:t>Başarılar</a:t>
            </a:r>
            <a:endParaRPr lang="en-US" sz="1800" dirty="0" smtClean="0"/>
          </a:p>
          <a:p>
            <a:pPr lvl="1" eaLnBrk="1" hangingPunct="1">
              <a:spcBef>
                <a:spcPts val="0"/>
              </a:spcBef>
              <a:spcAft>
                <a:spcPts val="600"/>
              </a:spcAft>
            </a:pPr>
            <a:r>
              <a:rPr lang="tr-TR" sz="1400" dirty="0" smtClean="0"/>
              <a:t>Sorgulanamazlık</a:t>
            </a:r>
            <a:r>
              <a:rPr lang="en-US" sz="1400" dirty="0" smtClean="0"/>
              <a:t> / </a:t>
            </a:r>
            <a:r>
              <a:rPr lang="tr-TR" sz="1400" dirty="0" smtClean="0"/>
              <a:t>sorgulanabilirlik kavramları eğitim amaçlı derslerde yürürlüktedir, </a:t>
            </a:r>
            <a:endParaRPr lang="en-US" sz="1400" dirty="0" smtClean="0"/>
          </a:p>
          <a:p>
            <a:pPr lvl="1" eaLnBrk="1" hangingPunct="1">
              <a:spcBef>
                <a:spcPts val="0"/>
              </a:spcBef>
              <a:spcAft>
                <a:spcPts val="600"/>
              </a:spcAft>
            </a:pPr>
            <a:r>
              <a:rPr lang="tr-TR" sz="1400" dirty="0" smtClean="0"/>
              <a:t>Yaratıcılık-rekabetçilik-SÇK-sorgulanamazlık arasında güçlü ilişki anlaşılmış olacak, </a:t>
            </a:r>
            <a:endParaRPr lang="en-US" sz="1400" dirty="0" smtClean="0"/>
          </a:p>
          <a:p>
            <a:pPr lvl="1" eaLnBrk="1" hangingPunct="1">
              <a:spcBef>
                <a:spcPts val="0"/>
              </a:spcBef>
              <a:spcAft>
                <a:spcPts val="600"/>
              </a:spcAft>
            </a:pPr>
            <a:r>
              <a:rPr lang="tr-TR" sz="1400" dirty="0" smtClean="0"/>
              <a:t>Sorgulanamazlık ve rüşvet arasındaki güçlü ilişki gösterilmiş olacak </a:t>
            </a:r>
            <a:r>
              <a:rPr lang="en-US" sz="1400" dirty="0" smtClean="0"/>
              <a:t>(</a:t>
            </a:r>
            <a:r>
              <a:rPr lang="tr-TR" sz="1400" dirty="0" smtClean="0"/>
              <a:t>sonraki sunum </a:t>
            </a:r>
            <a:r>
              <a:rPr lang="en-US" sz="1400" dirty="0" smtClean="0"/>
              <a:t>),</a:t>
            </a:r>
            <a:endParaRPr lang="en-US" sz="1400" dirty="0" smtClean="0">
              <a:solidFill>
                <a:srgbClr val="000000"/>
              </a:solidFill>
            </a:endParaRPr>
          </a:p>
          <a:p>
            <a:pPr lvl="1" eaLnBrk="1" hangingPunct="1">
              <a:spcBef>
                <a:spcPts val="0"/>
              </a:spcBef>
              <a:spcAft>
                <a:spcPts val="600"/>
              </a:spcAft>
            </a:pPr>
            <a:r>
              <a:rPr lang="tr-TR" sz="1400" dirty="0" err="1" smtClean="0"/>
              <a:t>SÇK’ni</a:t>
            </a:r>
            <a:r>
              <a:rPr lang="tr-TR" sz="1400" dirty="0" smtClean="0"/>
              <a:t> destekleyen kavramlar, zihin yapısının tamamlayıcı parçaları olacaktır. </a:t>
            </a:r>
            <a:endParaRPr lang="en-US" sz="1400" dirty="0" smtClean="0">
              <a:solidFill>
                <a:srgbClr val="000000"/>
              </a:solidFill>
            </a:endParaRPr>
          </a:p>
          <a:p>
            <a:pPr lvl="1" eaLnBrk="1" hangingPunct="1">
              <a:spcBef>
                <a:spcPts val="0"/>
              </a:spcBef>
              <a:spcAft>
                <a:spcPts val="600"/>
              </a:spcAft>
            </a:pPr>
            <a:endParaRPr lang="en-US" sz="1600" dirty="0" smtClean="0"/>
          </a:p>
          <a:p>
            <a:pPr lvl="1" eaLnBrk="1" hangingPunct="1">
              <a:spcBef>
                <a:spcPts val="0"/>
              </a:spcBef>
              <a:spcAft>
                <a:spcPts val="600"/>
              </a:spcAft>
            </a:pPr>
            <a:endParaRPr lang="en-US" sz="2000" dirty="0" smtClean="0"/>
          </a:p>
          <a:p>
            <a:pPr eaLnBrk="1" hangingPunct="1">
              <a:spcBef>
                <a:spcPts val="0"/>
              </a:spcBef>
              <a:spcAft>
                <a:spcPts val="600"/>
              </a:spcAft>
            </a:pPr>
            <a:endParaRPr lang="tr-TR" sz="24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7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7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7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B6F4648-0C1A-4701-A1F0-A6105210CAEA}" type="slidenum">
              <a:rPr lang="tr-TR" smtClean="0"/>
              <a:pPr/>
              <a:t>32</a:t>
            </a:fld>
            <a:endParaRPr lang="tr-TR" smtClean="0"/>
          </a:p>
        </p:txBody>
      </p:sp>
      <p:sp>
        <p:nvSpPr>
          <p:cNvPr id="7171" name="Rectangle 2"/>
          <p:cNvSpPr>
            <a:spLocks noGrp="1" noChangeArrowheads="1"/>
          </p:cNvSpPr>
          <p:nvPr>
            <p:ph type="title"/>
          </p:nvPr>
        </p:nvSpPr>
        <p:spPr>
          <a:xfrm>
            <a:off x="419100" y="152401"/>
            <a:ext cx="8229600" cy="588962"/>
          </a:xfrm>
          <a:solidFill>
            <a:srgbClr val="969696"/>
          </a:solidFill>
        </p:spPr>
        <p:txBody>
          <a:bodyPr/>
          <a:lstStyle/>
          <a:p>
            <a:pPr eaLnBrk="1" hangingPunct="1"/>
            <a:r>
              <a:rPr lang="tr-TR" sz="3200" b="1" dirty="0" smtClean="0">
                <a:solidFill>
                  <a:srgbClr val="FFFF00"/>
                </a:solidFill>
              </a:rPr>
              <a:t>Rüşvet – Sorgulanamazlık</a:t>
            </a:r>
            <a:r>
              <a:rPr lang="tr-TR" sz="1800" b="1" dirty="0" smtClean="0">
                <a:solidFill>
                  <a:srgbClr val="FFFF00"/>
                </a:solidFill>
              </a:rPr>
              <a:t> (ezber)</a:t>
            </a:r>
            <a:r>
              <a:rPr lang="tr-TR" sz="3200" b="1" dirty="0" smtClean="0">
                <a:solidFill>
                  <a:srgbClr val="FFFF00"/>
                </a:solidFill>
              </a:rPr>
              <a:t> ilişkisi</a:t>
            </a:r>
          </a:p>
        </p:txBody>
      </p:sp>
      <p:pic>
        <p:nvPicPr>
          <p:cNvPr id="12" name="Picture 11" descr="bribery.png"/>
          <p:cNvPicPr>
            <a:picLocks noChangeAspect="1"/>
          </p:cNvPicPr>
          <p:nvPr/>
        </p:nvPicPr>
        <p:blipFill>
          <a:blip r:embed="rId3"/>
          <a:stretch>
            <a:fillRect/>
          </a:stretch>
        </p:blipFill>
        <p:spPr>
          <a:xfrm>
            <a:off x="0" y="902825"/>
            <a:ext cx="9144000" cy="5359079"/>
          </a:xfrm>
          <a:prstGeom prst="rect">
            <a:avLst/>
          </a:prstGeom>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B6F4648-0C1A-4701-A1F0-A6105210CAEA}" type="slidenum">
              <a:rPr lang="tr-TR" smtClean="0"/>
              <a:pPr/>
              <a:t>33</a:t>
            </a:fld>
            <a:endParaRPr lang="tr-TR" smtClean="0"/>
          </a:p>
        </p:txBody>
      </p:sp>
      <p:sp>
        <p:nvSpPr>
          <p:cNvPr id="7171" name="Rectangle 2"/>
          <p:cNvSpPr>
            <a:spLocks noGrp="1" noChangeArrowheads="1"/>
          </p:cNvSpPr>
          <p:nvPr>
            <p:ph type="title"/>
          </p:nvPr>
        </p:nvSpPr>
        <p:spPr>
          <a:xfrm>
            <a:off x="457200" y="274639"/>
            <a:ext cx="8229600" cy="741362"/>
          </a:xfrm>
          <a:solidFill>
            <a:srgbClr val="969696"/>
          </a:solidFill>
        </p:spPr>
        <p:txBody>
          <a:bodyPr/>
          <a:lstStyle/>
          <a:p>
            <a:pPr eaLnBrk="1" hangingPunct="1"/>
            <a:r>
              <a:rPr lang="tr-TR" sz="3600" b="1" dirty="0" smtClean="0">
                <a:solidFill>
                  <a:srgbClr val="FFFF00"/>
                </a:solidFill>
              </a:rPr>
              <a:t>BNGV</a:t>
            </a:r>
            <a:r>
              <a:rPr lang="tr-TR" sz="3600" b="1" baseline="30000" dirty="0" smtClean="0">
                <a:solidFill>
                  <a:srgbClr val="FFFF00"/>
                </a:solidFill>
              </a:rPr>
              <a:t>®</a:t>
            </a:r>
            <a:r>
              <a:rPr lang="tr-TR" sz="3600" b="1" dirty="0" err="1" smtClean="0">
                <a:solidFill>
                  <a:srgbClr val="FFFF00"/>
                </a:solidFill>
              </a:rPr>
              <a:t>nın</a:t>
            </a:r>
            <a:r>
              <a:rPr lang="tr-TR" sz="3600" b="1" dirty="0" smtClean="0">
                <a:solidFill>
                  <a:srgbClr val="FFFF00"/>
                </a:solidFill>
              </a:rPr>
              <a:t> Savundukları</a:t>
            </a:r>
            <a:r>
              <a:rPr lang="tr-TR" sz="1600" b="1" dirty="0" smtClean="0">
                <a:solidFill>
                  <a:srgbClr val="FFFF00"/>
                </a:solidFill>
              </a:rPr>
              <a:t>– Devam…</a:t>
            </a:r>
            <a:endParaRPr lang="tr-TR" sz="3600" b="1" dirty="0" smtClean="0">
              <a:solidFill>
                <a:srgbClr val="FFFF00"/>
              </a:solidFill>
            </a:endParaRPr>
          </a:p>
        </p:txBody>
      </p:sp>
      <p:sp>
        <p:nvSpPr>
          <p:cNvPr id="7172" name="Rectangle 3"/>
          <p:cNvSpPr>
            <a:spLocks noGrp="1" noChangeArrowheads="1"/>
          </p:cNvSpPr>
          <p:nvPr>
            <p:ph type="body" idx="1"/>
          </p:nvPr>
        </p:nvSpPr>
        <p:spPr>
          <a:xfrm>
            <a:off x="228600" y="1168401"/>
            <a:ext cx="8737600" cy="4957763"/>
          </a:xfrm>
        </p:spPr>
        <p:txBody>
          <a:bodyPr/>
          <a:lstStyle/>
          <a:p>
            <a:pPr eaLnBrk="1" hangingPunct="1">
              <a:lnSpc>
                <a:spcPts val="2880"/>
              </a:lnSpc>
              <a:spcBef>
                <a:spcPts val="600"/>
              </a:spcBef>
              <a:spcAft>
                <a:spcPts val="600"/>
              </a:spcAft>
            </a:pPr>
            <a:r>
              <a:rPr lang="tr-TR" sz="2000" dirty="0" smtClean="0"/>
              <a:t>Başlıca başarısızlık</a:t>
            </a:r>
            <a:endParaRPr lang="en-US" sz="2000" dirty="0" smtClean="0"/>
          </a:p>
          <a:p>
            <a:pPr lvl="1" eaLnBrk="1" hangingPunct="1">
              <a:lnSpc>
                <a:spcPts val="2880"/>
              </a:lnSpc>
              <a:spcBef>
                <a:spcPts val="600"/>
              </a:spcBef>
              <a:spcAft>
                <a:spcPts val="600"/>
              </a:spcAft>
            </a:pPr>
            <a:r>
              <a:rPr lang="tr-TR" sz="1800" dirty="0" smtClean="0"/>
              <a:t>Toplum </a:t>
            </a:r>
            <a:r>
              <a:rPr lang="tr-TR" sz="1800" dirty="0" err="1" smtClean="0"/>
              <a:t>farkındalığının</a:t>
            </a:r>
            <a:r>
              <a:rPr lang="tr-TR" sz="1800" dirty="0" smtClean="0"/>
              <a:t> zorunlu eşiğine ulaşılmış değildir.  </a:t>
            </a:r>
            <a:endParaRPr lang="en-US" sz="1800" dirty="0" smtClean="0"/>
          </a:p>
          <a:p>
            <a:pPr eaLnBrk="1" hangingPunct="1">
              <a:lnSpc>
                <a:spcPts val="2880"/>
              </a:lnSpc>
              <a:spcBef>
                <a:spcPts val="600"/>
              </a:spcBef>
              <a:spcAft>
                <a:spcPts val="600"/>
              </a:spcAft>
            </a:pPr>
            <a:r>
              <a:rPr lang="tr-TR" sz="2000" dirty="0" smtClean="0"/>
              <a:t>Engeller</a:t>
            </a:r>
            <a:endParaRPr lang="en-US" sz="2000" dirty="0" smtClean="0"/>
          </a:p>
          <a:p>
            <a:pPr marL="685800" lvl="1" indent="-228600">
              <a:lnSpc>
                <a:spcPts val="2880"/>
              </a:lnSpc>
              <a:spcBef>
                <a:spcPts val="600"/>
              </a:spcBef>
              <a:spcAft>
                <a:spcPts val="600"/>
              </a:spcAft>
              <a:buFont typeface="+mj-lt"/>
              <a:buAutoNum type="arabicPeriod"/>
            </a:pPr>
            <a:r>
              <a:rPr lang="en-US" sz="1800" dirty="0" smtClean="0"/>
              <a:t>“</a:t>
            </a:r>
            <a:r>
              <a:rPr lang="tr-TR" sz="1800" i="1" dirty="0" smtClean="0"/>
              <a:t>Bütün problemler dış etkiler yüzündendir; asla düşük SÇK değildir</a:t>
            </a:r>
            <a:r>
              <a:rPr lang="en-US" sz="1800" dirty="0" smtClean="0"/>
              <a:t>”</a:t>
            </a:r>
            <a:r>
              <a:rPr lang="tr-TR" sz="1800" dirty="0" smtClean="0"/>
              <a:t> yaygın anlayışı</a:t>
            </a:r>
            <a:r>
              <a:rPr lang="en-US" sz="1800" dirty="0" smtClean="0"/>
              <a:t>,</a:t>
            </a:r>
          </a:p>
          <a:p>
            <a:pPr marL="685800" lvl="1" indent="-228600">
              <a:lnSpc>
                <a:spcPts val="2880"/>
              </a:lnSpc>
              <a:spcBef>
                <a:spcPts val="600"/>
              </a:spcBef>
              <a:spcAft>
                <a:spcPts val="600"/>
              </a:spcAft>
              <a:buFont typeface="+mj-lt"/>
              <a:buAutoNum type="arabicPeriod"/>
            </a:pPr>
            <a:r>
              <a:rPr lang="tr-TR" sz="1800" dirty="0" smtClean="0">
                <a:solidFill>
                  <a:srgbClr val="000000"/>
                </a:solidFill>
              </a:rPr>
              <a:t>E</a:t>
            </a:r>
            <a:r>
              <a:rPr lang="tr-TR" sz="1800" dirty="0" smtClean="0"/>
              <a:t>ğitimli sınıfların özgüvenleri, sürekli düşük SÇK nedeniyle yıpranmıştır, </a:t>
            </a:r>
            <a:endParaRPr lang="en-US" sz="1800" dirty="0" smtClean="0">
              <a:solidFill>
                <a:srgbClr val="000000"/>
              </a:solidFill>
            </a:endParaRPr>
          </a:p>
          <a:p>
            <a:pPr marL="685800" lvl="1" indent="-228600">
              <a:lnSpc>
                <a:spcPts val="2880"/>
              </a:lnSpc>
              <a:spcBef>
                <a:spcPts val="600"/>
              </a:spcBef>
              <a:spcAft>
                <a:spcPts val="600"/>
              </a:spcAft>
              <a:buFont typeface="+mj-lt"/>
              <a:buAutoNum type="arabicPeriod"/>
            </a:pPr>
            <a:r>
              <a:rPr lang="tr-TR" sz="1800" dirty="0" smtClean="0"/>
              <a:t>Sorgulanamazlık kültürü, bir kader olarak düşük </a:t>
            </a:r>
            <a:r>
              <a:rPr lang="tr-TR" sz="1800" dirty="0" err="1" smtClean="0"/>
              <a:t>SÇK’ni</a:t>
            </a:r>
            <a:r>
              <a:rPr lang="tr-TR" sz="1800" dirty="0" smtClean="0"/>
              <a:t> kabullenmeye sebep olabilir. </a:t>
            </a:r>
            <a:endParaRPr lang="en-US" sz="18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BA80D6F-F26F-4995-900D-DAE78076982A}" type="slidenum">
              <a:rPr lang="tr-TR" smtClean="0"/>
              <a:pPr/>
              <a:t>34</a:t>
            </a:fld>
            <a:endParaRPr lang="tr-TR" smtClean="0"/>
          </a:p>
        </p:txBody>
      </p:sp>
      <p:sp>
        <p:nvSpPr>
          <p:cNvPr id="21507" name="Rectangle 2"/>
          <p:cNvSpPr>
            <a:spLocks noGrp="1" noChangeArrowheads="1"/>
          </p:cNvSpPr>
          <p:nvPr>
            <p:ph type="title"/>
          </p:nvPr>
        </p:nvSpPr>
        <p:spPr>
          <a:xfrm>
            <a:off x="457200" y="274639"/>
            <a:ext cx="8229600" cy="708025"/>
          </a:xfrm>
          <a:solidFill>
            <a:srgbClr val="969696"/>
          </a:solidFill>
        </p:spPr>
        <p:txBody>
          <a:bodyPr/>
          <a:lstStyle/>
          <a:p>
            <a:pPr eaLnBrk="1" hangingPunct="1"/>
            <a:r>
              <a:rPr lang="tr-TR" sz="2800" dirty="0" smtClean="0">
                <a:solidFill>
                  <a:srgbClr val="FFFF00"/>
                </a:solidFill>
              </a:rPr>
              <a:t>Sonuçlar</a:t>
            </a:r>
            <a:endParaRPr lang="tr-TR" sz="2800" b="1" dirty="0" smtClean="0">
              <a:solidFill>
                <a:srgbClr val="FFFF00"/>
              </a:solidFill>
            </a:endParaRPr>
          </a:p>
        </p:txBody>
      </p:sp>
      <p:sp>
        <p:nvSpPr>
          <p:cNvPr id="21508" name="Rectangle 3"/>
          <p:cNvSpPr>
            <a:spLocks noGrp="1" noChangeArrowheads="1"/>
          </p:cNvSpPr>
          <p:nvPr>
            <p:ph type="body" idx="1"/>
          </p:nvPr>
        </p:nvSpPr>
        <p:spPr>
          <a:xfrm>
            <a:off x="207965" y="1155701"/>
            <a:ext cx="8618537" cy="4970463"/>
          </a:xfrm>
        </p:spPr>
        <p:txBody>
          <a:bodyPr/>
          <a:lstStyle/>
          <a:p>
            <a:pPr marL="609600" indent="-609600" eaLnBrk="1" hangingPunct="1">
              <a:lnSpc>
                <a:spcPts val="2875"/>
              </a:lnSpc>
              <a:spcBef>
                <a:spcPts val="600"/>
              </a:spcBef>
              <a:spcAft>
                <a:spcPts val="600"/>
              </a:spcAft>
              <a:buFontTx/>
              <a:buAutoNum type="arabicPeriod"/>
            </a:pPr>
            <a:r>
              <a:rPr lang="tr-TR" sz="2000" dirty="0" smtClean="0"/>
              <a:t>Yetersizliğe karşı bireysel, kurumsal veya toplumsal ölçekte </a:t>
            </a:r>
            <a:r>
              <a:rPr lang="tr-TR" sz="2000" dirty="0" err="1" smtClean="0"/>
              <a:t>SÇK’nin</a:t>
            </a:r>
            <a:r>
              <a:rPr lang="tr-TR" sz="2000" dirty="0" smtClean="0"/>
              <a:t> başlıca bileşenlerini gözden geçirin; kesinlikle, düzeltilmesinin fayda sağlayacağı bazı sorunlar bulacaksınız,</a:t>
            </a:r>
            <a:endParaRPr lang="en-US" sz="2000" dirty="0" smtClean="0"/>
          </a:p>
          <a:p>
            <a:pPr marL="609600" indent="-609600" eaLnBrk="1" hangingPunct="1">
              <a:lnSpc>
                <a:spcPts val="2875"/>
              </a:lnSpc>
              <a:spcBef>
                <a:spcPts val="600"/>
              </a:spcBef>
              <a:spcAft>
                <a:spcPts val="600"/>
              </a:spcAft>
              <a:buFontTx/>
              <a:buAutoNum type="arabicPeriod"/>
            </a:pPr>
            <a:r>
              <a:rPr lang="tr-TR" sz="2000" dirty="0" smtClean="0"/>
              <a:t>SÇ ve SY eşdeğer kavramlar olarak dikkate alınmalıdır. SY, SY araçlarının bir grubuna indirgenmemeli; öncelik </a:t>
            </a:r>
            <a:r>
              <a:rPr lang="tr-TR" sz="2000" dirty="0" err="1" smtClean="0"/>
              <a:t>SÇKdir</a:t>
            </a:r>
            <a:r>
              <a:rPr lang="en-US" sz="2000" dirty="0" smtClean="0"/>
              <a:t>,</a:t>
            </a:r>
          </a:p>
          <a:p>
            <a:pPr marL="609600" indent="-609600" eaLnBrk="1" hangingPunct="1">
              <a:lnSpc>
                <a:spcPts val="2875"/>
              </a:lnSpc>
              <a:spcBef>
                <a:spcPts val="600"/>
              </a:spcBef>
              <a:spcAft>
                <a:spcPts val="600"/>
              </a:spcAft>
              <a:buFont typeface="+mj-lt"/>
              <a:buAutoNum type="arabicPeriod"/>
            </a:pPr>
            <a:r>
              <a:rPr lang="tr-TR" sz="2000" dirty="0" smtClean="0"/>
              <a:t>Mesleğinizin sürdürülebilirliği, kurumunuzun veya toplumunuzun başarısı, tam anlamıyla SÇK ile alakalıdır. </a:t>
            </a:r>
            <a:r>
              <a:rPr lang="tr-TR" sz="2000" dirty="0" err="1" smtClean="0"/>
              <a:t>SÇK’ni</a:t>
            </a:r>
            <a:r>
              <a:rPr lang="tr-TR" sz="2000" dirty="0" smtClean="0"/>
              <a:t> devamlı olarak geliştirmeye çalışın!</a:t>
            </a:r>
            <a:endParaRPr lang="en-US" sz="20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BA80D6F-F26F-4995-900D-DAE78076982A}" type="slidenum">
              <a:rPr lang="tr-TR" smtClean="0"/>
              <a:pPr/>
              <a:t>35</a:t>
            </a:fld>
            <a:endParaRPr lang="tr-TR" smtClean="0"/>
          </a:p>
        </p:txBody>
      </p:sp>
      <p:sp>
        <p:nvSpPr>
          <p:cNvPr id="21507" name="Rectangle 2"/>
          <p:cNvSpPr>
            <a:spLocks noGrp="1" noChangeArrowheads="1"/>
          </p:cNvSpPr>
          <p:nvPr>
            <p:ph type="title"/>
          </p:nvPr>
        </p:nvSpPr>
        <p:spPr>
          <a:xfrm>
            <a:off x="457200" y="274639"/>
            <a:ext cx="8229600" cy="708025"/>
          </a:xfrm>
          <a:solidFill>
            <a:srgbClr val="969696"/>
          </a:solidFill>
        </p:spPr>
        <p:txBody>
          <a:bodyPr/>
          <a:lstStyle/>
          <a:p>
            <a:pPr eaLnBrk="1" hangingPunct="1"/>
            <a:r>
              <a:rPr lang="en-US" sz="2800" b="1" dirty="0" smtClean="0">
                <a:solidFill>
                  <a:srgbClr val="FFFF00"/>
                </a:solidFill>
              </a:rPr>
              <a:t>2+3 </a:t>
            </a:r>
            <a:r>
              <a:rPr lang="tr-TR" sz="2800" b="1" dirty="0" smtClean="0">
                <a:solidFill>
                  <a:srgbClr val="FFFF00"/>
                </a:solidFill>
              </a:rPr>
              <a:t>Öneriler</a:t>
            </a:r>
          </a:p>
        </p:txBody>
      </p:sp>
      <p:sp>
        <p:nvSpPr>
          <p:cNvPr id="21508" name="Rectangle 3"/>
          <p:cNvSpPr>
            <a:spLocks noGrp="1" noChangeArrowheads="1"/>
          </p:cNvSpPr>
          <p:nvPr>
            <p:ph type="body" idx="1"/>
          </p:nvPr>
        </p:nvSpPr>
        <p:spPr>
          <a:xfrm>
            <a:off x="207964" y="1155701"/>
            <a:ext cx="8504237" cy="5224779"/>
          </a:xfrm>
        </p:spPr>
        <p:txBody>
          <a:bodyPr/>
          <a:lstStyle/>
          <a:p>
            <a:pPr marL="609600" indent="-609600" eaLnBrk="1" hangingPunct="1">
              <a:lnSpc>
                <a:spcPts val="2875"/>
              </a:lnSpc>
              <a:spcBef>
                <a:spcPts val="600"/>
              </a:spcBef>
              <a:spcAft>
                <a:spcPts val="600"/>
              </a:spcAft>
              <a:buNone/>
            </a:pPr>
            <a:r>
              <a:rPr lang="tr-TR" sz="2000" dirty="0" smtClean="0"/>
              <a:t>İki gerekli şart</a:t>
            </a:r>
            <a:r>
              <a:rPr lang="en-US" sz="2000" dirty="0" smtClean="0"/>
              <a:t>:</a:t>
            </a:r>
          </a:p>
          <a:p>
            <a:pPr marL="1009650" lvl="1" indent="-609600" eaLnBrk="1" hangingPunct="1">
              <a:lnSpc>
                <a:spcPts val="2875"/>
              </a:lnSpc>
              <a:spcBef>
                <a:spcPts val="600"/>
              </a:spcBef>
              <a:spcAft>
                <a:spcPts val="600"/>
              </a:spcAft>
              <a:buFont typeface="+mj-lt"/>
              <a:buAutoNum type="arabicPeriod"/>
            </a:pPr>
            <a:r>
              <a:rPr lang="tr-TR" sz="1800" dirty="0" smtClean="0"/>
              <a:t>Herhangi bir problemi çözmeye başlamadan önce, </a:t>
            </a:r>
            <a:r>
              <a:rPr lang="tr-TR" sz="1800" dirty="0" err="1" smtClean="0"/>
              <a:t>SÇK’nin</a:t>
            </a:r>
            <a:r>
              <a:rPr lang="tr-TR" sz="1800" dirty="0" smtClean="0"/>
              <a:t> mekanizmasını anlayın</a:t>
            </a:r>
            <a:r>
              <a:rPr lang="en-US" sz="1800" dirty="0" smtClean="0"/>
              <a:t>,</a:t>
            </a:r>
          </a:p>
          <a:p>
            <a:pPr marL="1009650" lvl="1" indent="-609600" eaLnBrk="1" hangingPunct="1">
              <a:lnSpc>
                <a:spcPts val="2475"/>
              </a:lnSpc>
              <a:spcBef>
                <a:spcPts val="0"/>
              </a:spcBef>
              <a:spcAft>
                <a:spcPts val="600"/>
              </a:spcAft>
              <a:buFont typeface="+mj-lt"/>
              <a:buAutoNum type="arabicPeriod"/>
            </a:pPr>
            <a:r>
              <a:rPr lang="tr-TR" sz="1800" dirty="0" smtClean="0"/>
              <a:t>Sorgulamazlık eğilimi ile mücadele edin</a:t>
            </a:r>
            <a:r>
              <a:rPr lang="en-US" sz="1800" dirty="0" smtClean="0">
                <a:solidFill>
                  <a:srgbClr val="000000"/>
                </a:solidFill>
              </a:rPr>
              <a:t>.</a:t>
            </a:r>
          </a:p>
          <a:p>
            <a:pPr marL="609600" indent="-609600" eaLnBrk="1" hangingPunct="1">
              <a:lnSpc>
                <a:spcPts val="2475"/>
              </a:lnSpc>
              <a:spcBef>
                <a:spcPts val="0"/>
              </a:spcBef>
              <a:spcAft>
                <a:spcPts val="600"/>
              </a:spcAft>
              <a:buNone/>
            </a:pPr>
            <a:r>
              <a:rPr lang="tr-TR" sz="2000" dirty="0" smtClean="0"/>
              <a:t>Ve üç tane daha</a:t>
            </a:r>
            <a:r>
              <a:rPr lang="en-US" sz="2000" dirty="0" smtClean="0"/>
              <a:t>:</a:t>
            </a:r>
          </a:p>
          <a:p>
            <a:pPr marL="1009650" lvl="1" indent="-609600" eaLnBrk="1" hangingPunct="1">
              <a:lnSpc>
                <a:spcPts val="2475"/>
              </a:lnSpc>
              <a:spcBef>
                <a:spcPts val="0"/>
              </a:spcBef>
              <a:spcAft>
                <a:spcPts val="600"/>
              </a:spcAft>
              <a:buFont typeface="+mj-lt"/>
              <a:buAutoNum type="arabicPeriod"/>
            </a:pPr>
            <a:r>
              <a:rPr lang="tr-TR" sz="1800" dirty="0" smtClean="0"/>
              <a:t>Düşük SÇK ve “</a:t>
            </a:r>
            <a:r>
              <a:rPr lang="tr-TR" sz="1800" i="1" dirty="0" smtClean="0"/>
              <a:t>ayrıcalık ve yardım beklentisine ilişkin tavırlar</a:t>
            </a:r>
            <a:r>
              <a:rPr lang="tr-TR" sz="1800" dirty="0" smtClean="0"/>
              <a:t>”  ikizdir. Kibirli davranışlara dikkat edin. </a:t>
            </a:r>
            <a:endParaRPr lang="en-US" sz="1800" dirty="0" smtClean="0"/>
          </a:p>
          <a:p>
            <a:pPr marL="1009650" lvl="1" indent="-609600" eaLnBrk="1" hangingPunct="1">
              <a:lnSpc>
                <a:spcPts val="2475"/>
              </a:lnSpc>
              <a:spcBef>
                <a:spcPts val="0"/>
              </a:spcBef>
              <a:spcAft>
                <a:spcPts val="600"/>
              </a:spcAft>
              <a:buFont typeface="+mj-lt"/>
              <a:buAutoNum type="arabicPeriod"/>
            </a:pPr>
            <a:r>
              <a:rPr lang="tr-TR" sz="1800" dirty="0" smtClean="0"/>
              <a:t>Düşük SÇK nedeniyle sorunlar, “Sorunların Kimyası” ile artar; bunun üzerinde düşünün.</a:t>
            </a:r>
            <a:endParaRPr lang="en-US" sz="1800" dirty="0" smtClean="0"/>
          </a:p>
          <a:p>
            <a:pPr marL="1009650" lvl="1" indent="-609600" eaLnBrk="1" hangingPunct="1">
              <a:lnSpc>
                <a:spcPts val="2475"/>
              </a:lnSpc>
              <a:spcBef>
                <a:spcPts val="0"/>
              </a:spcBef>
              <a:spcAft>
                <a:spcPts val="600"/>
              </a:spcAft>
              <a:buFont typeface="+mj-lt"/>
              <a:buAutoNum type="arabicPeriod"/>
            </a:pPr>
            <a:r>
              <a:rPr lang="tr-TR" sz="1800" dirty="0" smtClean="0"/>
              <a:t>Her  bir SÇ aracı yaşam kesiti çokgeninin bir kenarına karşılık gelir. Ne kadar çok araç etkin bir biçimde kullanılırsa, SÇK o kadar çok artar. Bu da yaşadığımız alanın genişlemesi anlamına gelir.</a:t>
            </a:r>
            <a:r>
              <a:rPr lang="en-US" sz="1800" dirty="0" smtClean="0">
                <a:solidFill>
                  <a:srgbClr val="000000"/>
                </a:solidFill>
              </a:rPr>
              <a:t>. </a:t>
            </a:r>
          </a:p>
          <a:p>
            <a:pPr marL="1009650" lvl="1" indent="-609600" eaLnBrk="1" hangingPunct="1">
              <a:lnSpc>
                <a:spcPts val="2875"/>
              </a:lnSpc>
              <a:spcBef>
                <a:spcPts val="600"/>
              </a:spcBef>
              <a:spcAft>
                <a:spcPts val="600"/>
              </a:spcAft>
              <a:buNone/>
            </a:pPr>
            <a:r>
              <a:rPr lang="tr-TR" sz="1800" dirty="0" smtClean="0"/>
              <a:t>Teşekkür ederim</a:t>
            </a:r>
            <a:r>
              <a:rPr lang="en-US" sz="1800" dirty="0" smtClean="0"/>
              <a:t>.</a:t>
            </a:r>
          </a:p>
          <a:p>
            <a:pPr marL="1009650" lvl="1" indent="-609600" eaLnBrk="1" hangingPunct="1">
              <a:lnSpc>
                <a:spcPts val="2875"/>
              </a:lnSpc>
              <a:spcBef>
                <a:spcPts val="600"/>
              </a:spcBef>
              <a:spcAft>
                <a:spcPts val="600"/>
              </a:spcAft>
              <a:buNone/>
            </a:pPr>
            <a:endParaRPr lang="en-US" sz="2000" dirty="0" smtClean="0"/>
          </a:p>
          <a:p>
            <a:pPr marL="1009650" lvl="1" indent="-609600" eaLnBrk="1" hangingPunct="1">
              <a:lnSpc>
                <a:spcPts val="2875"/>
              </a:lnSpc>
              <a:spcBef>
                <a:spcPts val="600"/>
              </a:spcBef>
              <a:spcAft>
                <a:spcPts val="600"/>
              </a:spcAft>
              <a:buFont typeface="+mj-lt"/>
              <a:buAutoNum type="arabicPeriod"/>
            </a:pPr>
            <a:endParaRPr lang="en-US" sz="1600" dirty="0" smtClean="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1899" y="198141"/>
            <a:ext cx="8229600" cy="655528"/>
          </a:xfrm>
          <a:solidFill>
            <a:srgbClr val="969696"/>
          </a:solidFill>
        </p:spPr>
        <p:txBody>
          <a:bodyPr/>
          <a:lstStyle/>
          <a:p>
            <a:r>
              <a:rPr lang="tr-TR" sz="3200" dirty="0" smtClean="0">
                <a:solidFill>
                  <a:srgbClr val="FFFF00"/>
                </a:solidFill>
              </a:rPr>
              <a:t>Toplantının üç hedefi</a:t>
            </a:r>
            <a:endParaRPr lang="en-US" sz="3200" dirty="0">
              <a:solidFill>
                <a:srgbClr val="FFFF00"/>
              </a:solidFill>
            </a:endParaRPr>
          </a:p>
        </p:txBody>
      </p:sp>
      <p:sp>
        <p:nvSpPr>
          <p:cNvPr id="3" name="Content Placeholder 2"/>
          <p:cNvSpPr>
            <a:spLocks noGrp="1"/>
          </p:cNvSpPr>
          <p:nvPr>
            <p:ph idx="1"/>
          </p:nvPr>
        </p:nvSpPr>
        <p:spPr>
          <a:xfrm>
            <a:off x="0" y="1055665"/>
            <a:ext cx="9144000" cy="5070500"/>
          </a:xfrm>
        </p:spPr>
        <p:txBody>
          <a:bodyPr/>
          <a:lstStyle/>
          <a:p>
            <a:pPr>
              <a:spcBef>
                <a:spcPts val="0"/>
              </a:spcBef>
              <a:spcAft>
                <a:spcPts val="600"/>
              </a:spcAft>
            </a:pPr>
            <a:r>
              <a:rPr lang="tr-TR" sz="1800" dirty="0" smtClean="0"/>
              <a:t>Bireylerin, kurumların ve toplumların ortak hedefleri varoluşlarını devam ettirmektir</a:t>
            </a:r>
            <a:r>
              <a:rPr lang="en-US" sz="1600" dirty="0" smtClean="0"/>
              <a:t>.</a:t>
            </a:r>
          </a:p>
          <a:p>
            <a:pPr lvl="1">
              <a:spcBef>
                <a:spcPts val="0"/>
              </a:spcBef>
              <a:spcAft>
                <a:spcPts val="600"/>
              </a:spcAft>
            </a:pPr>
            <a:r>
              <a:rPr lang="tr-TR" sz="1600" dirty="0" smtClean="0"/>
              <a:t>Bu yalnızca “değerler” yardımıyla yapılabilir,</a:t>
            </a:r>
            <a:endParaRPr lang="en-US" sz="1600" dirty="0" smtClean="0"/>
          </a:p>
          <a:p>
            <a:pPr lvl="1">
              <a:spcBef>
                <a:spcPts val="0"/>
              </a:spcBef>
              <a:spcAft>
                <a:spcPts val="600"/>
              </a:spcAft>
            </a:pPr>
            <a:r>
              <a:rPr lang="tr-TR" sz="1600" i="1" dirty="0" smtClean="0"/>
              <a:t>Değer</a:t>
            </a:r>
            <a:r>
              <a:rPr lang="tr-TR" sz="1600" dirty="0" smtClean="0"/>
              <a:t>  ya somuttur (örneğin petrol, maden, toprak, iş gücü vb) ya da soyuttur (örneğin bilgi, beceri, koz vb.). </a:t>
            </a:r>
            <a:r>
              <a:rPr lang="tr-TR" sz="1600" i="1" dirty="0" smtClean="0"/>
              <a:t>Değer</a:t>
            </a:r>
            <a:r>
              <a:rPr lang="tr-TR" sz="1600" dirty="0" smtClean="0"/>
              <a:t>, birisinin maliyetini ödemeye hazır olması koşuluyla herhangi bir şey olabilir</a:t>
            </a:r>
            <a:r>
              <a:rPr lang="en-US" sz="1600" dirty="0" smtClean="0"/>
              <a:t>,</a:t>
            </a:r>
          </a:p>
          <a:p>
            <a:pPr lvl="1">
              <a:spcBef>
                <a:spcPts val="0"/>
              </a:spcBef>
              <a:spcAft>
                <a:spcPts val="600"/>
              </a:spcAft>
            </a:pPr>
            <a:r>
              <a:rPr lang="tr-TR" sz="1600" dirty="0" smtClean="0"/>
              <a:t>Değer ya üretilir ve/veya  daha zayıf Sorun Çözme Kabiliyeti (SÇK) olan bir yerden transfer edilir, </a:t>
            </a:r>
            <a:endParaRPr lang="en-US" sz="1600" dirty="0" smtClean="0"/>
          </a:p>
          <a:p>
            <a:pPr lvl="1">
              <a:spcBef>
                <a:spcPts val="0"/>
              </a:spcBef>
              <a:spcAft>
                <a:spcPts val="600"/>
              </a:spcAft>
            </a:pPr>
            <a:r>
              <a:rPr lang="tr-TR" sz="1600" dirty="0" smtClean="0"/>
              <a:t>Üretilen ve transfer edilenin ikisi de,  uygun (SÇ) araçları kullanan Sorun Çözme ile oluşturulur,   </a:t>
            </a:r>
            <a:endParaRPr lang="en-US" sz="1600" dirty="0" smtClean="0"/>
          </a:p>
          <a:p>
            <a:pPr lvl="1">
              <a:spcBef>
                <a:spcPts val="0"/>
              </a:spcBef>
              <a:spcAft>
                <a:spcPts val="600"/>
              </a:spcAft>
            </a:pPr>
            <a:r>
              <a:rPr lang="tr-TR" sz="1600" dirty="0" smtClean="0"/>
              <a:t>Ne kadar çok araç etkin bir şekilde kullanılırsa, (SÇK) o kadar artar ve tam tersi. </a:t>
            </a:r>
            <a:endParaRPr lang="en-US" sz="1600" dirty="0" smtClean="0"/>
          </a:p>
          <a:p>
            <a:pPr>
              <a:spcBef>
                <a:spcPts val="0"/>
              </a:spcBef>
              <a:spcAft>
                <a:spcPts val="600"/>
              </a:spcAft>
            </a:pPr>
            <a:r>
              <a:rPr lang="tr-TR" sz="1800" dirty="0" smtClean="0"/>
              <a:t>Böylece</a:t>
            </a:r>
            <a:r>
              <a:rPr lang="en-US" sz="1800" dirty="0" smtClean="0"/>
              <a:t>, </a:t>
            </a:r>
            <a:r>
              <a:rPr lang="tr-TR" sz="1800" dirty="0" smtClean="0"/>
              <a:t>bu sunumun üç hedefi</a:t>
            </a:r>
            <a:r>
              <a:rPr lang="en-US" sz="1800" dirty="0" smtClean="0"/>
              <a:t>:</a:t>
            </a:r>
          </a:p>
          <a:p>
            <a:pPr lvl="1">
              <a:spcBef>
                <a:spcPts val="0"/>
              </a:spcBef>
              <a:spcAft>
                <a:spcPts val="600"/>
              </a:spcAft>
              <a:buFont typeface="+mj-lt"/>
              <a:buAutoNum type="arabicPeriod"/>
            </a:pPr>
            <a:r>
              <a:rPr lang="tr-TR" sz="1600" dirty="0" err="1" smtClean="0"/>
              <a:t>SÇK’nin</a:t>
            </a:r>
            <a:r>
              <a:rPr lang="tr-TR" sz="1600" dirty="0" smtClean="0"/>
              <a:t> sadece bir etiket  olmadığını, yaşamı sürdürmek için temel parametre olduğunu göstermek.</a:t>
            </a:r>
            <a:endParaRPr lang="en-US" sz="1600" dirty="0" smtClean="0"/>
          </a:p>
          <a:p>
            <a:pPr lvl="1">
              <a:spcBef>
                <a:spcPts val="0"/>
              </a:spcBef>
              <a:spcAft>
                <a:spcPts val="600"/>
              </a:spcAft>
              <a:buFont typeface="+mj-lt"/>
              <a:buAutoNum type="arabicPeriod"/>
            </a:pPr>
            <a:r>
              <a:rPr lang="tr-TR" sz="1600" dirty="0" smtClean="0"/>
              <a:t>Zayıf sistemlerin, güçlü sistemler karşısında değerlerini kaybettiğini göstermek. </a:t>
            </a:r>
            <a:endParaRPr lang="en-US" sz="1600" dirty="0" smtClean="0"/>
          </a:p>
          <a:p>
            <a:pPr lvl="1">
              <a:spcBef>
                <a:spcPts val="0"/>
              </a:spcBef>
              <a:spcAft>
                <a:spcPts val="600"/>
              </a:spcAft>
              <a:buFont typeface="+mj-lt"/>
              <a:buAutoNum type="arabicPeriod"/>
            </a:pPr>
            <a:r>
              <a:rPr lang="tr-TR" sz="1600" dirty="0" smtClean="0"/>
              <a:t>Ve son olarak, adaletsiz de olsa doğanın temel kuralı olarak düşük </a:t>
            </a:r>
            <a:r>
              <a:rPr lang="tr-TR" sz="1600" dirty="0" err="1" smtClean="0"/>
              <a:t>SÇK’ne</a:t>
            </a:r>
            <a:r>
              <a:rPr lang="tr-TR" sz="1600" dirty="0" smtClean="0"/>
              <a:t> sahip sistemlerinin ayakta kalamayacağını göstermek</a:t>
            </a:r>
            <a:r>
              <a:rPr lang="en-US" sz="1600" dirty="0" smtClean="0"/>
              <a:t>.</a:t>
            </a:r>
          </a:p>
          <a:p>
            <a:pPr>
              <a:lnSpc>
                <a:spcPts val="2880"/>
              </a:lnSpc>
              <a:spcBef>
                <a:spcPts val="0"/>
              </a:spcBef>
              <a:spcAft>
                <a:spcPts val="600"/>
              </a:spcAft>
            </a:pPr>
            <a:r>
              <a:rPr lang="en-US" sz="1800" dirty="0" smtClean="0"/>
              <a:t>“</a:t>
            </a:r>
            <a:r>
              <a:rPr lang="tr-TR" sz="1800" i="1" dirty="0" smtClean="0"/>
              <a:t>Sorunların intikamı</a:t>
            </a:r>
            <a:r>
              <a:rPr lang="en-US" sz="1800" dirty="0" smtClean="0"/>
              <a:t>; </a:t>
            </a:r>
            <a:r>
              <a:rPr lang="tr-TR" sz="1800" i="1" dirty="0" smtClean="0"/>
              <a:t>çözemeyeni çözerler</a:t>
            </a:r>
            <a:r>
              <a:rPr lang="en-US" sz="1800" i="1" dirty="0" smtClean="0"/>
              <a:t>” </a:t>
            </a:r>
            <a:r>
              <a:rPr lang="tr-TR" sz="1800" dirty="0" smtClean="0"/>
              <a:t>başlıklı kitap bunları ayrıntılı işlemiştir</a:t>
            </a:r>
            <a:r>
              <a:rPr lang="en-US" sz="1800" dirty="0" smtClean="0"/>
              <a:t>.</a:t>
            </a:r>
          </a:p>
        </p:txBody>
      </p:sp>
      <p:sp>
        <p:nvSpPr>
          <p:cNvPr id="4" name="Slide Number Placeholder 3"/>
          <p:cNvSpPr>
            <a:spLocks noGrp="1"/>
          </p:cNvSpPr>
          <p:nvPr>
            <p:ph type="sldNum" sz="quarter" idx="12"/>
          </p:nvPr>
        </p:nvSpPr>
        <p:spPr/>
        <p:txBody>
          <a:bodyPr/>
          <a:lstStyle/>
          <a:p>
            <a:pPr>
              <a:defRPr/>
            </a:pPr>
            <a:fld id="{3B8A0FF3-7970-4C8C-B44C-B4DE0C9D28B6}" type="slidenum">
              <a:rPr lang="tr-TR" smtClean="0"/>
              <a:pPr>
                <a:defRPr/>
              </a:pPr>
              <a:t>4</a:t>
            </a:fld>
            <a:endParaRPr lang="tr-T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5</a:t>
            </a:fld>
            <a:endParaRPr lang="tr-TR" smtClean="0"/>
          </a:p>
        </p:txBody>
      </p:sp>
      <p:sp>
        <p:nvSpPr>
          <p:cNvPr id="4" name="Rectangle 2"/>
          <p:cNvSpPr>
            <a:spLocks noGrp="1" noChangeArrowheads="1"/>
          </p:cNvSpPr>
          <p:nvPr>
            <p:ph type="title"/>
          </p:nvPr>
        </p:nvSpPr>
        <p:spPr>
          <a:xfrm>
            <a:off x="304801" y="0"/>
            <a:ext cx="8623300" cy="649288"/>
          </a:xfrm>
          <a:solidFill>
            <a:srgbClr val="969696"/>
          </a:solidFill>
        </p:spPr>
        <p:txBody>
          <a:bodyPr/>
          <a:lstStyle/>
          <a:p>
            <a:pPr eaLnBrk="1" hangingPunct="1">
              <a:lnSpc>
                <a:spcPct val="85000"/>
              </a:lnSpc>
            </a:pPr>
            <a:r>
              <a:rPr lang="tr-TR" sz="2400" dirty="0" smtClean="0">
                <a:solidFill>
                  <a:srgbClr val="FFFF00"/>
                </a:solidFill>
              </a:rPr>
              <a:t>SÇK soyuttur, bileşenleri somuttur</a:t>
            </a:r>
            <a:r>
              <a:rPr lang="en-US" sz="2400" dirty="0" smtClean="0">
                <a:solidFill>
                  <a:srgbClr val="FFFF00"/>
                </a:solidFill>
              </a:rPr>
              <a:t>.</a:t>
            </a:r>
            <a:endParaRPr lang="tr-TR" sz="2400" dirty="0" smtClean="0">
              <a:solidFill>
                <a:srgbClr val="FFFF00"/>
              </a:solidFill>
            </a:endParaRPr>
          </a:p>
        </p:txBody>
      </p:sp>
      <p:pic>
        <p:nvPicPr>
          <p:cNvPr id="6" name="Picture 5" descr="PSCcomponents0.jpg"/>
          <p:cNvPicPr>
            <a:picLocks noChangeAspect="1"/>
          </p:cNvPicPr>
          <p:nvPr/>
        </p:nvPicPr>
        <p:blipFill>
          <a:blip r:embed="rId3"/>
          <a:stretch>
            <a:fillRect/>
          </a:stretch>
        </p:blipFill>
        <p:spPr>
          <a:xfrm>
            <a:off x="143284" y="865967"/>
            <a:ext cx="8840549" cy="4928462"/>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6</a:t>
            </a:fld>
            <a:endParaRPr lang="tr-TR" smtClean="0"/>
          </a:p>
        </p:txBody>
      </p:sp>
      <p:pic>
        <p:nvPicPr>
          <p:cNvPr id="4" name="Picture 3" descr="PSCcomponents1.jpg"/>
          <p:cNvPicPr>
            <a:picLocks noChangeAspect="1"/>
          </p:cNvPicPr>
          <p:nvPr/>
        </p:nvPicPr>
        <p:blipFill>
          <a:blip r:embed="rId3"/>
          <a:stretch>
            <a:fillRect/>
          </a:stretch>
        </p:blipFill>
        <p:spPr>
          <a:xfrm>
            <a:off x="8565" y="953474"/>
            <a:ext cx="9135436" cy="4380237"/>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7</a:t>
            </a:fld>
            <a:endParaRPr lang="tr-TR" smtClean="0"/>
          </a:p>
        </p:txBody>
      </p:sp>
      <p:pic>
        <p:nvPicPr>
          <p:cNvPr id="4" name="Picture 3" descr="PSCcomponents2.jpg"/>
          <p:cNvPicPr>
            <a:picLocks noChangeAspect="1"/>
          </p:cNvPicPr>
          <p:nvPr/>
        </p:nvPicPr>
        <p:blipFill>
          <a:blip r:embed="rId3"/>
          <a:stretch>
            <a:fillRect/>
          </a:stretch>
        </p:blipFill>
        <p:spPr>
          <a:xfrm>
            <a:off x="92029" y="998206"/>
            <a:ext cx="8927363" cy="4194391"/>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8</a:t>
            </a:fld>
            <a:endParaRPr lang="tr-TR" smtClean="0"/>
          </a:p>
        </p:txBody>
      </p:sp>
      <p:pic>
        <p:nvPicPr>
          <p:cNvPr id="4" name="Picture 3" descr="PSCcomponents3.jpg"/>
          <p:cNvPicPr>
            <a:picLocks noChangeAspect="1"/>
          </p:cNvPicPr>
          <p:nvPr/>
        </p:nvPicPr>
        <p:blipFill>
          <a:blip r:embed="rId3"/>
          <a:stretch>
            <a:fillRect/>
          </a:stretch>
        </p:blipFill>
        <p:spPr>
          <a:xfrm>
            <a:off x="0" y="737498"/>
            <a:ext cx="9144000" cy="4463142"/>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68B0AFAE-3C28-4290-983F-73DE5829F297}" type="slidenum">
              <a:rPr lang="tr-TR" smtClean="0"/>
              <a:pPr/>
              <a:t>9</a:t>
            </a:fld>
            <a:endParaRPr lang="tr-TR" smtClean="0"/>
          </a:p>
        </p:txBody>
      </p:sp>
      <p:pic>
        <p:nvPicPr>
          <p:cNvPr id="4" name="Picture 3" descr="PSCcomponents4.jpg"/>
          <p:cNvPicPr>
            <a:picLocks noChangeAspect="1"/>
          </p:cNvPicPr>
          <p:nvPr/>
        </p:nvPicPr>
        <p:blipFill>
          <a:blip r:embed="rId3"/>
          <a:stretch>
            <a:fillRect/>
          </a:stretch>
        </p:blipFill>
        <p:spPr>
          <a:xfrm>
            <a:off x="245622" y="396847"/>
            <a:ext cx="8583306" cy="5427011"/>
          </a:xfrm>
          <a:prstGeom prst="rect">
            <a:avLst/>
          </a:prstGeom>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4|30.9|13.9|6.9|86.7|98.8"/>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16.6|5.1|11.5"/>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6|12.5|4.8|5.1|3.1|4.7|3.6|3.8"/>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6|9.8|7.7|6.:|5.8|4.9"/>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9|6.1|31.:|2.4|16.8"/>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9|1.8|3.1|7|6.6|18.4|11.3|5.7|11.8|15.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4.3"/>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5.6|42.6|2.5|16.3|11.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16.7|13.6"/>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9|3.4|7.4|3.5|1.9|8.4|11.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8|13.2|6.3|7.:|2.7|14.5|8.2|11.8"/>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10.1|21.6|13.9|41.8|7.1|2.5|1.1|1.2|4.4|19.4|0.:|0.8"/>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3|11.5|6.9|10.9|9.5"/>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11.2|3.5|54.4|66.5|8.9"/>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4|21.8|4.2"/>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9|21.7|6.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7.5|13.2"/>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1|3.8|4.4|9.6|2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18895</TotalTime>
  <Words>2690</Words>
  <Application>Microsoft Macintosh PowerPoint</Application>
  <PresentationFormat>On-screen Show (4:3)</PresentationFormat>
  <Paragraphs>363</Paragraphs>
  <Slides>35</Slides>
  <Notes>35</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Default Design</vt:lpstr>
      <vt:lpstr>Sorun Çözme Kabiliyeti</vt:lpstr>
      <vt:lpstr>Bu toplantı için tanımlarım</vt:lpstr>
      <vt:lpstr>Slide 3</vt:lpstr>
      <vt:lpstr>Toplantının üç hedefi</vt:lpstr>
      <vt:lpstr>SÇK soyuttur, bileşenleri somuttur.</vt:lpstr>
      <vt:lpstr>Slide 6</vt:lpstr>
      <vt:lpstr>Slide 7</vt:lpstr>
      <vt:lpstr>Slide 8</vt:lpstr>
      <vt:lpstr>Slide 9</vt:lpstr>
      <vt:lpstr>Slide 10</vt:lpstr>
      <vt:lpstr>Slide 11</vt:lpstr>
      <vt:lpstr>Slide 12</vt:lpstr>
      <vt:lpstr>Slide 13</vt:lpstr>
      <vt:lpstr>Slide 14</vt:lpstr>
      <vt:lpstr>Slide 15</vt:lpstr>
      <vt:lpstr>Bireysel, kurumsal, toplumsal SÇK’lerinin karşılıklı ilişkileri. </vt:lpstr>
      <vt:lpstr>SÇK’nin önemli bir özelliği!</vt:lpstr>
      <vt:lpstr>Slide 18</vt:lpstr>
      <vt:lpstr>Slide 19</vt:lpstr>
      <vt:lpstr>Slide 20</vt:lpstr>
      <vt:lpstr>Slide 21</vt:lpstr>
      <vt:lpstr>Düşük bir SÇK için nedenler her bir olayda farklı olabilir Üç olay:</vt:lpstr>
      <vt:lpstr>Düşük bir SÇK için nedenler her bir olayda farklı olabilir Üç olay!(Devam…)</vt:lpstr>
      <vt:lpstr>Düşük bir SÇK için nedenler her bir olayda farklı olabilir Üç olay (Devam…)</vt:lpstr>
      <vt:lpstr>Kürt Sorunu (Devam…)</vt:lpstr>
      <vt:lpstr>Düşük bir SÇK’nin başlıca ortak sebepleri</vt:lpstr>
      <vt:lpstr>Düşük SÇK için kişisel bir deneyim! </vt:lpstr>
      <vt:lpstr>Düşük SÇK için kişisel bir deneyim! (devam…)</vt:lpstr>
      <vt:lpstr>Düşük SÇK için kişisel bir deneyim! (devam…)</vt:lpstr>
      <vt:lpstr>BNGV®nın Savundukları</vt:lpstr>
      <vt:lpstr>BNGV®nın Savundukları– Devam…</vt:lpstr>
      <vt:lpstr>Rüşvet – Sorgulanamazlık (ezber) ilişkisi</vt:lpstr>
      <vt:lpstr>BNGV®nın Savundukları– Devam…</vt:lpstr>
      <vt:lpstr>Sonuçlar</vt:lpstr>
      <vt:lpstr>2+3 Öneriler</vt:lpstr>
    </vt:vector>
  </TitlesOfParts>
  <Company>University of Denver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Capability</dc:title>
  <dc:creator>Beyhan Titiz</dc:creator>
  <cp:lastModifiedBy>Tınaz Titiz</cp:lastModifiedBy>
  <cp:revision>754</cp:revision>
  <dcterms:created xsi:type="dcterms:W3CDTF">2011-10-23T08:15:25Z</dcterms:created>
  <dcterms:modified xsi:type="dcterms:W3CDTF">2011-10-23T08:15:47Z</dcterms:modified>
</cp:coreProperties>
</file>