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4" r:id="rId3"/>
    <p:sldId id="260" r:id="rId4"/>
    <p:sldId id="259" r:id="rId5"/>
    <p:sldId id="262" r:id="rId6"/>
    <p:sldId id="261" r:id="rId7"/>
    <p:sldId id="263" r:id="rId8"/>
    <p:sldId id="264" r:id="rId9"/>
    <p:sldId id="266" r:id="rId10"/>
    <p:sldId id="267" r:id="rId11"/>
    <p:sldId id="265" r:id="rId12"/>
    <p:sldId id="268" r:id="rId13"/>
    <p:sldId id="269" r:id="rId14"/>
    <p:sldId id="270" r:id="rId15"/>
    <p:sldId id="271" r:id="rId16"/>
    <p:sldId id="272" r:id="rId17"/>
    <p:sldId id="273" r:id="rId18"/>
    <p:sldId id="274" r:id="rId19"/>
    <p:sldId id="275" r:id="rId20"/>
    <p:sldId id="285" r:id="rId21"/>
    <p:sldId id="276" r:id="rId22"/>
    <p:sldId id="277" r:id="rId23"/>
    <p:sldId id="278" r:id="rId24"/>
    <p:sldId id="280" r:id="rId25"/>
    <p:sldId id="281" r:id="rId26"/>
    <p:sldId id="282" r:id="rId27"/>
    <p:sldId id="283"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084573A-406C-488F-80FF-30FD4F369514}">
          <p14:sldIdLst>
            <p14:sldId id="256"/>
            <p14:sldId id="284"/>
            <p14:sldId id="260"/>
            <p14:sldId id="259"/>
            <p14:sldId id="262"/>
            <p14:sldId id="261"/>
            <p14:sldId id="263"/>
            <p14:sldId id="264"/>
            <p14:sldId id="266"/>
            <p14:sldId id="267"/>
            <p14:sldId id="265"/>
            <p14:sldId id="268"/>
            <p14:sldId id="269"/>
            <p14:sldId id="270"/>
            <p14:sldId id="271"/>
            <p14:sldId id="272"/>
            <p14:sldId id="273"/>
            <p14:sldId id="274"/>
            <p14:sldId id="275"/>
            <p14:sldId id="285"/>
          </p14:sldIdLst>
        </p14:section>
        <p14:section name="Untitled Section" id="{3D590093-1007-49D3-BA1A-108B72C98FCD}">
          <p14:sldIdLst>
            <p14:sldId id="276"/>
            <p14:sldId id="277"/>
            <p14:sldId id="278"/>
            <p14:sldId id="280"/>
            <p14:sldId id="281"/>
            <p14:sldId id="282"/>
            <p14:sldId id="283"/>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5" d="100"/>
          <a:sy n="75" d="100"/>
        </p:scale>
        <p:origin x="-1872"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4/8/2013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kutuphanehaftasi.istanbulkutuphaneci.org/etkinlikler/2013/calistay-nadir-eserlerin-sayisallastirilmasi-ve-kullanima-sunulmasi"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yasar.mitosweb.com/browse/" TargetMode="External"/><Relationship Id="rId2" Type="http://schemas.openxmlformats.org/officeDocument/2006/relationships/hyperlink" Target="http://acikarsiv.atauni.edu.tr/" TargetMode="External"/><Relationship Id="rId1" Type="http://schemas.openxmlformats.org/officeDocument/2006/relationships/slideLayout" Target="../slideLayouts/slideLayout7.xml"/><Relationship Id="rId6" Type="http://schemas.openxmlformats.org/officeDocument/2006/relationships/hyperlink" Target="http://eprints.tedankara.k12.tr/" TargetMode="External"/><Relationship Id="rId5" Type="http://schemas.openxmlformats.org/officeDocument/2006/relationships/hyperlink" Target="http://acikarsiv.mu.edu.tr/" TargetMode="External"/><Relationship Id="rId4" Type="http://schemas.openxmlformats.org/officeDocument/2006/relationships/hyperlink" Target="http://acikarsiv.izmir.edu.tr/"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taka.ulakbim.gov.tr/taka/dergi_portal.php" TargetMode="External"/><Relationship Id="rId2" Type="http://schemas.openxmlformats.org/officeDocument/2006/relationships/hyperlink" Target="http://www.doaj.org/doaj?func=journalsByCountry&amp;cId=199&amp;year=2013&amp;uiLanguage=en"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hyperlink" Target="http://oaister.worldcat.org/" TargetMode="External"/><Relationship Id="rId2" Type="http://schemas.openxmlformats.org/officeDocument/2006/relationships/hyperlink" Target="https://www.oclc.org/oaister.en.html" TargetMode="Externa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http://dtvt.basbakanlik.gov.tr/" TargetMode="Externa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hyperlink" Target="http://tayyibgokbilgin.info/" TargetMode="Externa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hyperlink" Target="http://www.pecya.com/working.php"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acikders.org.tr/" TargetMode="External"/><Relationship Id="rId2" Type="http://schemas.openxmlformats.org/officeDocument/2006/relationships/hyperlink" Target="http://eogrenme.anadolu.edu.tr/" TargetMode="External"/><Relationship Id="rId1" Type="http://schemas.openxmlformats.org/officeDocument/2006/relationships/slideLayout" Target="../slideLayouts/slideLayout7.xml"/><Relationship Id="rId4" Type="http://schemas.openxmlformats.org/officeDocument/2006/relationships/hyperlink" Target="http://megep.meb.gov.tr/mte_program_modul/"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yazmalar.gov.tr/" TargetMode="External"/><Relationship Id="rId2" Type="http://schemas.openxmlformats.org/officeDocument/2006/relationships/hyperlink" Target="http://by2010.bilgiyonetimi.net/bildiriler/acikgoz_presentation.pdf"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katalog.ibb.gov.tr/" TargetMode="External"/><Relationship Id="rId2" Type="http://schemas.openxmlformats.org/officeDocument/2006/relationships/hyperlink" Target="http://www.tufs.ac.jp/common/fs/asw/tur/htu/" TargetMode="External"/><Relationship Id="rId1" Type="http://schemas.openxmlformats.org/officeDocument/2006/relationships/slideLayout" Target="../slideLayouts/slideLayout7.xml"/><Relationship Id="rId5" Type="http://schemas.openxmlformats.org/officeDocument/2006/relationships/hyperlink" Target="http://sureli.mkutup.gov.tr/listeler.php" TargetMode="External"/><Relationship Id="rId4" Type="http://schemas.openxmlformats.org/officeDocument/2006/relationships/hyperlink" Target="http://sureli.mkutup.gov.tr/"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762000"/>
            <a:ext cx="7772400" cy="1470025"/>
          </a:xfrm>
        </p:spPr>
        <p:txBody>
          <a:bodyPr>
            <a:normAutofit fontScale="90000"/>
          </a:bodyPr>
          <a:lstStyle/>
          <a:p>
            <a:r>
              <a:rPr lang="tr-TR" sz="3600" b="1" dirty="0"/>
              <a:t>KAMUYA AÇIK YERLİ DİJİTAL </a:t>
            </a:r>
            <a:r>
              <a:rPr lang="tr-TR" sz="3600" b="1" dirty="0" smtClean="0"/>
              <a:t>KAYNAKLAR</a:t>
            </a:r>
            <a:br>
              <a:rPr lang="tr-TR" sz="3600" b="1" dirty="0" smtClean="0"/>
            </a:br>
            <a:r>
              <a:rPr lang="tr-TR" dirty="0"/>
              <a:t/>
            </a:r>
            <a:br>
              <a:rPr lang="tr-TR" dirty="0"/>
            </a:br>
            <a:r>
              <a:rPr lang="tr-TR" sz="1300" b="1" dirty="0"/>
              <a:t>(KİTAP, DERGİ, MAKALE, TEZ, YAZMA, RAPOR, HABER, TUTANAK, İLAN, KÖŞE YAZISI, MEVZUAT, AÇIK ARŞİV)</a:t>
            </a:r>
            <a:r>
              <a:rPr lang="tr-TR" sz="1300" dirty="0"/>
              <a:t/>
            </a:r>
            <a:br>
              <a:rPr lang="tr-TR" sz="1300" dirty="0"/>
            </a:br>
            <a:endParaRPr lang="tr-TR" sz="1300" dirty="0"/>
          </a:p>
        </p:txBody>
      </p:sp>
      <p:sp>
        <p:nvSpPr>
          <p:cNvPr id="3" name="Subtitle 2"/>
          <p:cNvSpPr>
            <a:spLocks noGrp="1"/>
          </p:cNvSpPr>
          <p:nvPr>
            <p:ph type="subTitle" idx="1"/>
          </p:nvPr>
        </p:nvSpPr>
        <p:spPr>
          <a:xfrm>
            <a:off x="1371600" y="2590800"/>
            <a:ext cx="6400800" cy="3048000"/>
          </a:xfrm>
        </p:spPr>
        <p:txBody>
          <a:bodyPr>
            <a:normAutofit lnSpcReduction="10000"/>
          </a:bodyPr>
          <a:lstStyle/>
          <a:p>
            <a:endParaRPr lang="tr-TR" sz="1600" dirty="0" smtClean="0">
              <a:solidFill>
                <a:srgbClr val="0070C0"/>
              </a:solidFill>
            </a:endParaRPr>
          </a:p>
          <a:p>
            <a:endParaRPr lang="tr-TR" sz="1600" dirty="0">
              <a:solidFill>
                <a:srgbClr val="0070C0"/>
              </a:solidFill>
            </a:endParaRPr>
          </a:p>
          <a:p>
            <a:r>
              <a:rPr lang="tr-TR" sz="1600" dirty="0" smtClean="0">
                <a:solidFill>
                  <a:schemeClr val="tx1"/>
                </a:solidFill>
              </a:rPr>
              <a:t>Bülent Ağaoğlu</a:t>
            </a:r>
          </a:p>
          <a:p>
            <a:endParaRPr lang="tr-TR" sz="1600" dirty="0">
              <a:solidFill>
                <a:srgbClr val="0070C0"/>
              </a:solidFill>
            </a:endParaRPr>
          </a:p>
          <a:p>
            <a:endParaRPr lang="tr-TR" sz="1600" dirty="0" smtClean="0">
              <a:solidFill>
                <a:srgbClr val="0070C0"/>
              </a:solidFill>
            </a:endParaRPr>
          </a:p>
          <a:p>
            <a:endParaRPr lang="tr-TR" sz="1600" dirty="0" smtClean="0">
              <a:solidFill>
                <a:srgbClr val="0070C0"/>
              </a:solidFill>
            </a:endParaRPr>
          </a:p>
          <a:p>
            <a:pPr fontAlgn="base"/>
            <a:r>
              <a:rPr lang="tr-TR" sz="1600" b="1" u="sng" dirty="0">
                <a:solidFill>
                  <a:schemeClr val="tx2">
                    <a:lumMod val="60000"/>
                    <a:lumOff val="40000"/>
                  </a:schemeClr>
                </a:solidFill>
                <a:hlinkClick r:id="rId2"/>
              </a:rPr>
              <a:t>Nadir Eserlerin Sayısallaştırılması ve Kullanıma </a:t>
            </a:r>
            <a:r>
              <a:rPr lang="tr-TR" sz="1600" b="1" u="sng" dirty="0" smtClean="0">
                <a:solidFill>
                  <a:schemeClr val="tx2">
                    <a:lumMod val="60000"/>
                    <a:lumOff val="40000"/>
                  </a:schemeClr>
                </a:solidFill>
                <a:hlinkClick r:id="rId2"/>
              </a:rPr>
              <a:t>Sunulması</a:t>
            </a:r>
            <a:r>
              <a:rPr lang="tr-TR" sz="1600" b="1" u="sng" dirty="0" smtClean="0">
                <a:solidFill>
                  <a:schemeClr val="tx2">
                    <a:lumMod val="60000"/>
                    <a:lumOff val="40000"/>
                  </a:schemeClr>
                </a:solidFill>
              </a:rPr>
              <a:t> </a:t>
            </a:r>
            <a:r>
              <a:rPr lang="tr-TR" sz="1600" b="1" u="sng" dirty="0" smtClean="0">
                <a:solidFill>
                  <a:schemeClr val="accent1">
                    <a:lumMod val="75000"/>
                  </a:schemeClr>
                </a:solidFill>
              </a:rPr>
              <a:t>Çalıştayı</a:t>
            </a:r>
          </a:p>
          <a:p>
            <a:pPr fontAlgn="base"/>
            <a:endParaRPr lang="tr-TR" sz="1600" b="1" dirty="0" smtClean="0"/>
          </a:p>
          <a:p>
            <a:pPr fontAlgn="base"/>
            <a:endParaRPr lang="tr-TR" sz="1600" b="1" dirty="0"/>
          </a:p>
          <a:p>
            <a:pPr fontAlgn="base"/>
            <a:r>
              <a:rPr lang="tr-TR" sz="1600" b="1" i="1" dirty="0">
                <a:solidFill>
                  <a:schemeClr val="tx1"/>
                </a:solidFill>
              </a:rPr>
              <a:t>İBB Kütüphane ve Müzeler Müdürlüğü Atatürk Kitaplığı</a:t>
            </a:r>
          </a:p>
          <a:p>
            <a:r>
              <a:rPr lang="tr-TR" sz="1600" b="1" dirty="0" smtClean="0">
                <a:solidFill>
                  <a:schemeClr val="tx1"/>
                </a:solidFill>
              </a:rPr>
              <a:t>28 Mart 2013</a:t>
            </a:r>
            <a:endParaRPr lang="tr-TR" sz="1600" b="1" dirty="0">
              <a:solidFill>
                <a:schemeClr val="tx1"/>
              </a:solidFill>
            </a:endParaRPr>
          </a:p>
        </p:txBody>
      </p:sp>
    </p:spTree>
    <p:extLst>
      <p:ext uri="{BB962C8B-B14F-4D97-AF65-F5344CB8AC3E}">
        <p14:creationId xmlns:p14="http://schemas.microsoft.com/office/powerpoint/2010/main" val="13528481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762000"/>
            <a:ext cx="7848600" cy="3477875"/>
          </a:xfrm>
          <a:prstGeom prst="rect">
            <a:avLst/>
          </a:prstGeom>
        </p:spPr>
        <p:txBody>
          <a:bodyPr wrap="square">
            <a:spAutoFit/>
          </a:bodyPr>
          <a:lstStyle/>
          <a:p>
            <a:r>
              <a:rPr lang="tr-TR" sz="2000" dirty="0"/>
              <a:t>5 açık arşivin web sitesi çalışmadığı için tabloya eklenememiştir. Bunlar</a:t>
            </a:r>
            <a:endParaRPr lang="tr-TR" sz="2000" b="1" dirty="0"/>
          </a:p>
          <a:p>
            <a:r>
              <a:rPr lang="tr-TR" sz="2000" dirty="0"/>
              <a:t> </a:t>
            </a:r>
          </a:p>
          <a:p>
            <a:r>
              <a:rPr lang="tr-TR" sz="2000" u="sng" dirty="0">
                <a:hlinkClick r:id="rId2"/>
              </a:rPr>
              <a:t>http://acikarsiv.atauni.edu.tr</a:t>
            </a:r>
            <a:r>
              <a:rPr lang="tr-TR" sz="2000" u="sng" dirty="0" smtClean="0">
                <a:hlinkClick r:id="rId2"/>
              </a:rPr>
              <a:t>/</a:t>
            </a:r>
            <a:endParaRPr lang="tr-TR" sz="2000" u="sng" dirty="0" smtClean="0"/>
          </a:p>
          <a:p>
            <a:endParaRPr lang="tr-TR" sz="2000" dirty="0"/>
          </a:p>
          <a:p>
            <a:r>
              <a:rPr lang="tr-TR" sz="2000" u="sng" dirty="0">
                <a:hlinkClick r:id="rId3"/>
              </a:rPr>
              <a:t>http://yasar.mitosweb.com/browse</a:t>
            </a:r>
            <a:r>
              <a:rPr lang="tr-TR" sz="2000" u="sng" dirty="0" smtClean="0">
                <a:hlinkClick r:id="rId3"/>
              </a:rPr>
              <a:t>/</a:t>
            </a:r>
            <a:endParaRPr lang="tr-TR" sz="2000" u="sng" dirty="0" smtClean="0"/>
          </a:p>
          <a:p>
            <a:endParaRPr lang="tr-TR" sz="2000" dirty="0"/>
          </a:p>
          <a:p>
            <a:r>
              <a:rPr lang="tr-TR" sz="2000" u="sng" dirty="0">
                <a:hlinkClick r:id="rId4"/>
              </a:rPr>
              <a:t>http://acikarsiv.izmir.edu.tr</a:t>
            </a:r>
            <a:r>
              <a:rPr lang="tr-TR" sz="2000" u="sng" dirty="0" smtClean="0">
                <a:hlinkClick r:id="rId4"/>
              </a:rPr>
              <a:t>/</a:t>
            </a:r>
            <a:endParaRPr lang="tr-TR" sz="2000" u="sng" dirty="0" smtClean="0"/>
          </a:p>
          <a:p>
            <a:endParaRPr lang="tr-TR" sz="2000" dirty="0"/>
          </a:p>
          <a:p>
            <a:r>
              <a:rPr lang="tr-TR" sz="2000" u="sng" dirty="0">
                <a:hlinkClick r:id="rId5"/>
              </a:rPr>
              <a:t>http://acikarsiv.mu.edu.tr</a:t>
            </a:r>
            <a:r>
              <a:rPr lang="tr-TR" sz="2000" u="sng" dirty="0" smtClean="0">
                <a:hlinkClick r:id="rId5"/>
              </a:rPr>
              <a:t>/</a:t>
            </a:r>
            <a:endParaRPr lang="tr-TR" sz="2000" u="sng" dirty="0" smtClean="0"/>
          </a:p>
          <a:p>
            <a:endParaRPr lang="tr-TR" sz="2000" dirty="0"/>
          </a:p>
          <a:p>
            <a:r>
              <a:rPr lang="tr-TR" sz="2000" u="sng" dirty="0">
                <a:hlinkClick r:id="rId6"/>
              </a:rPr>
              <a:t>http://eprints.tedankara.k12.tr/</a:t>
            </a:r>
            <a:endParaRPr lang="tr-TR" sz="2000" dirty="0"/>
          </a:p>
        </p:txBody>
      </p:sp>
    </p:spTree>
    <p:extLst>
      <p:ext uri="{BB962C8B-B14F-4D97-AF65-F5344CB8AC3E}">
        <p14:creationId xmlns:p14="http://schemas.microsoft.com/office/powerpoint/2010/main" val="28101437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859340"/>
            <a:ext cx="8458200" cy="3170099"/>
          </a:xfrm>
          <a:prstGeom prst="rect">
            <a:avLst/>
          </a:prstGeom>
        </p:spPr>
        <p:txBody>
          <a:bodyPr wrap="square">
            <a:spAutoFit/>
          </a:bodyPr>
          <a:lstStyle/>
          <a:p>
            <a:r>
              <a:rPr lang="tr-TR" sz="2000" u="sng" dirty="0">
                <a:hlinkClick r:id="rId2"/>
              </a:rPr>
              <a:t>http://www.doaj.org/doaj?func=journalsByCountry&amp;cId=199&amp;year=2013&amp;uiLanguage=en</a:t>
            </a:r>
            <a:r>
              <a:rPr lang="tr-TR" sz="2000" dirty="0"/>
              <a:t> Türkiye kaynaklı 216 açık dergi mevcuttur. Bunlardaki toplam makale sayısı için bir istatistik bulunmamaktadır</a:t>
            </a:r>
            <a:r>
              <a:rPr lang="tr-TR" sz="2000" dirty="0" smtClean="0"/>
              <a:t>.</a:t>
            </a:r>
          </a:p>
          <a:p>
            <a:endParaRPr lang="tr-TR" sz="2000" dirty="0"/>
          </a:p>
          <a:p>
            <a:r>
              <a:rPr lang="tr-TR" sz="2000" dirty="0"/>
              <a:t>Türkiye Akademik Dergi Portalında </a:t>
            </a:r>
            <a:r>
              <a:rPr lang="tr-TR" sz="2000" u="sng" dirty="0">
                <a:hlinkClick r:id="rId3"/>
              </a:rPr>
              <a:t>http://taka.ulakbim.gov.tr/taka/dergi_portal.php</a:t>
            </a:r>
            <a:r>
              <a:rPr lang="tr-TR" sz="2000" dirty="0"/>
              <a:t> adresinde 337 dergi kayıtlıdır. Makale sayısı istatistiği bu kaynaktada da yoktur</a:t>
            </a:r>
            <a:r>
              <a:rPr lang="tr-TR" sz="2000" dirty="0" smtClean="0"/>
              <a:t>.</a:t>
            </a:r>
          </a:p>
          <a:p>
            <a:endParaRPr lang="tr-TR" sz="2000" dirty="0"/>
          </a:p>
          <a:p>
            <a:r>
              <a:rPr lang="tr-TR" sz="2000" dirty="0"/>
              <a:t>Güncel olarak yayınlanmakta olan kaç derginin internette sayıları arşivi var bilmiyoruz.</a:t>
            </a:r>
          </a:p>
        </p:txBody>
      </p:sp>
    </p:spTree>
    <p:extLst>
      <p:ext uri="{BB962C8B-B14F-4D97-AF65-F5344CB8AC3E}">
        <p14:creationId xmlns:p14="http://schemas.microsoft.com/office/powerpoint/2010/main" val="32688091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152400"/>
            <a:ext cx="8839200" cy="4708981"/>
          </a:xfrm>
          <a:prstGeom prst="rect">
            <a:avLst/>
          </a:prstGeom>
        </p:spPr>
        <p:txBody>
          <a:bodyPr wrap="square">
            <a:spAutoFit/>
          </a:bodyPr>
          <a:lstStyle/>
          <a:p>
            <a:endParaRPr lang="tr-TR" sz="2000" b="1" dirty="0" smtClean="0"/>
          </a:p>
          <a:p>
            <a:endParaRPr lang="tr-TR" sz="2000" b="1" dirty="0"/>
          </a:p>
          <a:p>
            <a:r>
              <a:rPr lang="tr-TR" sz="2000" b="1" dirty="0" smtClean="0"/>
              <a:t>ARŞİV BELGELERİ</a:t>
            </a:r>
          </a:p>
          <a:p>
            <a:endParaRPr lang="tr-TR" sz="2000" dirty="0"/>
          </a:p>
          <a:p>
            <a:r>
              <a:rPr lang="tr-TR" sz="2000" dirty="0"/>
              <a:t>Kamuya açık 17 dijital arşiv tespit edilmiştir. İkisinin web sitesi çalışmamaktadır. </a:t>
            </a:r>
            <a:endParaRPr lang="tr-TR" sz="2000" dirty="0" smtClean="0"/>
          </a:p>
          <a:p>
            <a:endParaRPr lang="tr-TR" sz="2000" dirty="0"/>
          </a:p>
          <a:p>
            <a:r>
              <a:rPr lang="tr-TR" sz="2000" dirty="0"/>
              <a:t>Malzemelere ilişkin sayı veren 5 arşivdeki türlerin dağılımı</a:t>
            </a:r>
            <a:r>
              <a:rPr lang="tr-TR" sz="2000" dirty="0" smtClean="0"/>
              <a:t>:</a:t>
            </a:r>
          </a:p>
          <a:p>
            <a:endParaRPr lang="tr-TR" sz="2000" dirty="0"/>
          </a:p>
          <a:p>
            <a:r>
              <a:rPr lang="tr-TR" sz="2000" dirty="0"/>
              <a:t>6.612 Adet </a:t>
            </a:r>
            <a:r>
              <a:rPr lang="tr-TR" sz="2000" dirty="0" smtClean="0"/>
              <a:t>Kartpostal</a:t>
            </a:r>
          </a:p>
          <a:p>
            <a:endParaRPr lang="tr-TR" sz="2000" dirty="0"/>
          </a:p>
          <a:p>
            <a:r>
              <a:rPr lang="tr-TR" sz="2000" dirty="0"/>
              <a:t>1070 </a:t>
            </a:r>
            <a:r>
              <a:rPr lang="tr-TR" sz="2000" dirty="0" smtClean="0"/>
              <a:t>fotoğraf</a:t>
            </a:r>
          </a:p>
          <a:p>
            <a:endParaRPr lang="tr-TR" sz="2000" dirty="0"/>
          </a:p>
          <a:p>
            <a:r>
              <a:rPr lang="tr-TR" sz="2000" dirty="0"/>
              <a:t>42.729 nota</a:t>
            </a:r>
            <a:r>
              <a:rPr lang="tr-TR" sz="2000" dirty="0" smtClean="0"/>
              <a:t>.</a:t>
            </a:r>
          </a:p>
          <a:p>
            <a:endParaRPr lang="tr-TR" sz="2000" dirty="0"/>
          </a:p>
          <a:p>
            <a:r>
              <a:rPr lang="tr-TR" sz="2000" dirty="0"/>
              <a:t>2.000 dia</a:t>
            </a:r>
          </a:p>
        </p:txBody>
      </p:sp>
    </p:spTree>
    <p:extLst>
      <p:ext uri="{BB962C8B-B14F-4D97-AF65-F5344CB8AC3E}">
        <p14:creationId xmlns:p14="http://schemas.microsoft.com/office/powerpoint/2010/main" val="24137468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52401"/>
            <a:ext cx="8991600" cy="4708981"/>
          </a:xfrm>
          <a:prstGeom prst="rect">
            <a:avLst/>
          </a:prstGeom>
        </p:spPr>
        <p:txBody>
          <a:bodyPr wrap="square">
            <a:spAutoFit/>
          </a:bodyPr>
          <a:lstStyle/>
          <a:p>
            <a:r>
              <a:rPr lang="tr-TR" sz="2000" b="1" dirty="0"/>
              <a:t>NADİR </a:t>
            </a:r>
            <a:r>
              <a:rPr lang="tr-TR" sz="2000" b="1" dirty="0" smtClean="0"/>
              <a:t>ESERLER</a:t>
            </a:r>
          </a:p>
          <a:p>
            <a:endParaRPr lang="tr-TR" sz="2000" dirty="0"/>
          </a:p>
          <a:p>
            <a:r>
              <a:rPr lang="tr-TR" sz="2000" u="sng" dirty="0"/>
              <a:t>İNTERNET ORTAMINDA BEDELSİZ (5 kuruluş)</a:t>
            </a:r>
            <a:endParaRPr lang="tr-TR" sz="2000" dirty="0"/>
          </a:p>
          <a:p>
            <a:pPr marL="285750" indent="-285750">
              <a:buFont typeface="Arial" pitchFamily="34" charset="0"/>
              <a:buChar char="•"/>
            </a:pPr>
            <a:r>
              <a:rPr lang="tr-TR" sz="2000" dirty="0"/>
              <a:t>İBB Atatürk Kitaplığı E-Kaynaklar</a:t>
            </a:r>
          </a:p>
          <a:p>
            <a:pPr marL="285750" indent="-285750">
              <a:buFont typeface="Arial" pitchFamily="34" charset="0"/>
              <a:buChar char="•"/>
            </a:pPr>
            <a:r>
              <a:rPr lang="tr-TR" sz="2000" dirty="0"/>
              <a:t>IRCICA</a:t>
            </a:r>
          </a:p>
          <a:p>
            <a:pPr marL="285750" indent="-285750">
              <a:buFont typeface="Arial" pitchFamily="34" charset="0"/>
              <a:buChar char="•"/>
            </a:pPr>
            <a:r>
              <a:rPr lang="tr-TR" sz="2000" dirty="0"/>
              <a:t>İSAM Osmanlıca Risaleler Veritabanı</a:t>
            </a:r>
          </a:p>
          <a:p>
            <a:pPr marL="285750" indent="-285750">
              <a:buFont typeface="Arial" pitchFamily="34" charset="0"/>
              <a:buChar char="•"/>
            </a:pPr>
            <a:r>
              <a:rPr lang="tr-TR" sz="2000" dirty="0"/>
              <a:t>Beyazıt Devlet Kütüphanesi Hakkı Tarık Us Süreli Yayınlar Koleksiyonu</a:t>
            </a:r>
          </a:p>
          <a:p>
            <a:pPr marL="285750" indent="-285750">
              <a:buFont typeface="Arial" pitchFamily="34" charset="0"/>
              <a:buChar char="•"/>
            </a:pPr>
            <a:r>
              <a:rPr lang="tr-TR" sz="2000" dirty="0"/>
              <a:t>TBMM Kütüphanesi  Eski Harfli Türkçe Kitaplar (EHT</a:t>
            </a:r>
            <a:r>
              <a:rPr lang="tr-TR" sz="2000" dirty="0" smtClean="0"/>
              <a:t>)</a:t>
            </a:r>
          </a:p>
          <a:p>
            <a:endParaRPr lang="tr-TR" sz="2000" dirty="0"/>
          </a:p>
          <a:p>
            <a:r>
              <a:rPr lang="tr-TR" sz="2000" u="sng" dirty="0"/>
              <a:t>İNTRANET ORTAMINDA (4 kuruluş)</a:t>
            </a:r>
            <a:endParaRPr lang="tr-TR" sz="2000" dirty="0"/>
          </a:p>
          <a:p>
            <a:pPr marL="285750" indent="-285750">
              <a:buFont typeface="Arial" pitchFamily="34" charset="0"/>
              <a:buChar char="•"/>
            </a:pPr>
            <a:r>
              <a:rPr lang="tr-TR" sz="2000" dirty="0"/>
              <a:t>Süleymaniye Kütüphanesi</a:t>
            </a:r>
          </a:p>
          <a:p>
            <a:pPr marL="285750" indent="-285750">
              <a:buFont typeface="Arial" pitchFamily="34" charset="0"/>
              <a:buChar char="•"/>
            </a:pPr>
            <a:r>
              <a:rPr lang="tr-TR" sz="2000" dirty="0"/>
              <a:t>İBB Atatürk Kitaplığı Gazete Arşivi</a:t>
            </a:r>
          </a:p>
          <a:p>
            <a:pPr marL="285750" indent="-285750">
              <a:buFont typeface="Arial" pitchFamily="34" charset="0"/>
              <a:buChar char="•"/>
            </a:pPr>
            <a:r>
              <a:rPr lang="tr-TR" sz="2000" dirty="0"/>
              <a:t>Marmara Üniversitesi Nadir Eserler Koleksiyonu</a:t>
            </a:r>
          </a:p>
          <a:p>
            <a:pPr marL="285750" indent="-285750">
              <a:buFont typeface="Arial" pitchFamily="34" charset="0"/>
              <a:buChar char="•"/>
            </a:pPr>
            <a:r>
              <a:rPr lang="tr-TR" sz="2000" dirty="0"/>
              <a:t>İstanbul Üniv. Hukuk Fakültesi Kütüphanesi Basılı ve Dijital Nadir Eserler Koleksiyonu</a:t>
            </a:r>
          </a:p>
        </p:txBody>
      </p:sp>
    </p:spTree>
    <p:extLst>
      <p:ext uri="{BB962C8B-B14F-4D97-AF65-F5344CB8AC3E}">
        <p14:creationId xmlns:p14="http://schemas.microsoft.com/office/powerpoint/2010/main" val="17225658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0"/>
            <a:ext cx="8839200" cy="4031873"/>
          </a:xfrm>
          <a:prstGeom prst="rect">
            <a:avLst/>
          </a:prstGeom>
        </p:spPr>
        <p:txBody>
          <a:bodyPr wrap="square">
            <a:spAutoFit/>
          </a:bodyPr>
          <a:lstStyle/>
          <a:p>
            <a:endParaRPr lang="tr-TR" u="sng" dirty="0" smtClean="0"/>
          </a:p>
          <a:p>
            <a:endParaRPr lang="tr-TR" u="sng" dirty="0"/>
          </a:p>
          <a:p>
            <a:r>
              <a:rPr lang="tr-TR" sz="2000" u="sng" dirty="0" smtClean="0"/>
              <a:t>BEDELLİ </a:t>
            </a:r>
            <a:r>
              <a:rPr lang="tr-TR" sz="2000" u="sng" dirty="0"/>
              <a:t>(5 kuruluş</a:t>
            </a:r>
            <a:r>
              <a:rPr lang="tr-TR" sz="2000" u="sng" dirty="0" smtClean="0"/>
              <a:t>)</a:t>
            </a:r>
          </a:p>
          <a:p>
            <a:endParaRPr lang="tr-TR" sz="2000" dirty="0"/>
          </a:p>
          <a:p>
            <a:pPr marL="285750" indent="-285750">
              <a:buFont typeface="Arial" pitchFamily="34" charset="0"/>
              <a:buChar char="•"/>
            </a:pPr>
            <a:r>
              <a:rPr lang="tr-TR" sz="2000" dirty="0"/>
              <a:t>Kültür Bakanlığı http://www.yazmalar.gov.tr</a:t>
            </a:r>
          </a:p>
          <a:p>
            <a:pPr marL="285750" indent="-285750">
              <a:buFont typeface="Arial" pitchFamily="34" charset="0"/>
              <a:buChar char="•"/>
            </a:pPr>
            <a:endParaRPr lang="tr-TR" sz="2000" dirty="0" smtClean="0"/>
          </a:p>
          <a:p>
            <a:pPr marL="285750" indent="-285750">
              <a:buFont typeface="Arial" pitchFamily="34" charset="0"/>
              <a:buChar char="•"/>
            </a:pPr>
            <a:r>
              <a:rPr lang="tr-TR" sz="2000" dirty="0" smtClean="0"/>
              <a:t>Milli </a:t>
            </a:r>
            <a:r>
              <a:rPr lang="tr-TR" sz="2000" dirty="0"/>
              <a:t>Kütüphane Süreli Yayınlar Bilgi Sistemi</a:t>
            </a:r>
          </a:p>
          <a:p>
            <a:pPr marL="285750" indent="-285750">
              <a:buFont typeface="Arial" pitchFamily="34" charset="0"/>
              <a:buChar char="•"/>
            </a:pPr>
            <a:endParaRPr lang="tr-TR" sz="2000" dirty="0" smtClean="0"/>
          </a:p>
          <a:p>
            <a:pPr marL="285750" indent="-285750">
              <a:buFont typeface="Arial" pitchFamily="34" charset="0"/>
              <a:buChar char="•"/>
            </a:pPr>
            <a:r>
              <a:rPr lang="tr-TR" sz="2000" dirty="0" smtClean="0"/>
              <a:t>Atatürk </a:t>
            </a:r>
            <a:r>
              <a:rPr lang="tr-TR" sz="2000" dirty="0"/>
              <a:t>Üniversitesi Seyfettin Özege Koleksiyonu</a:t>
            </a:r>
          </a:p>
          <a:p>
            <a:pPr marL="285750" indent="-285750">
              <a:buFont typeface="Arial" pitchFamily="34" charset="0"/>
              <a:buChar char="•"/>
            </a:pPr>
            <a:endParaRPr lang="tr-TR" sz="2000" dirty="0" smtClean="0"/>
          </a:p>
          <a:p>
            <a:pPr marL="285750" indent="-285750">
              <a:buFont typeface="Arial" pitchFamily="34" charset="0"/>
              <a:buChar char="•"/>
            </a:pPr>
            <a:r>
              <a:rPr lang="tr-TR" sz="2000" dirty="0" smtClean="0"/>
              <a:t>Ankara </a:t>
            </a:r>
            <a:r>
              <a:rPr lang="tr-TR" sz="2000" dirty="0"/>
              <a:t>Üniversitesi Yazma Eserler Kataloğu</a:t>
            </a:r>
          </a:p>
          <a:p>
            <a:pPr marL="285750" indent="-285750">
              <a:buFont typeface="Arial" pitchFamily="34" charset="0"/>
              <a:buChar char="•"/>
            </a:pPr>
            <a:endParaRPr lang="tr-TR" sz="2000" dirty="0" smtClean="0"/>
          </a:p>
          <a:p>
            <a:pPr marL="285750" indent="-285750">
              <a:buFont typeface="Arial" pitchFamily="34" charset="0"/>
              <a:buChar char="•"/>
            </a:pPr>
            <a:r>
              <a:rPr lang="tr-TR" sz="2000" dirty="0" smtClean="0"/>
              <a:t>Türk </a:t>
            </a:r>
            <a:r>
              <a:rPr lang="tr-TR" sz="2000" dirty="0"/>
              <a:t>Dil Kurumu El Yazması Eserleri Kitaplığı Veri Tabanı</a:t>
            </a:r>
          </a:p>
        </p:txBody>
      </p:sp>
    </p:spTree>
    <p:extLst>
      <p:ext uri="{BB962C8B-B14F-4D97-AF65-F5344CB8AC3E}">
        <p14:creationId xmlns:p14="http://schemas.microsoft.com/office/powerpoint/2010/main" val="31943704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612845"/>
            <a:ext cx="8686800" cy="6247864"/>
          </a:xfrm>
          <a:prstGeom prst="rect">
            <a:avLst/>
          </a:prstGeom>
        </p:spPr>
        <p:txBody>
          <a:bodyPr wrap="square">
            <a:spAutoFit/>
          </a:bodyPr>
          <a:lstStyle/>
          <a:p>
            <a:r>
              <a:rPr lang="tr-TR" sz="2000" b="1" dirty="0"/>
              <a:t>BAZI GÖZLEMLER</a:t>
            </a:r>
            <a:endParaRPr lang="tr-TR" sz="2000" dirty="0"/>
          </a:p>
          <a:p>
            <a:r>
              <a:rPr lang="tr-TR" sz="2000" u="sng" dirty="0"/>
              <a:t>Dergiler</a:t>
            </a:r>
            <a:endParaRPr lang="tr-TR" sz="2000" dirty="0"/>
          </a:p>
          <a:p>
            <a:r>
              <a:rPr lang="tr-TR" sz="2000" dirty="0"/>
              <a:t>PECYA şirketinin dergileri dijital kopya olarak abonelik sistemiyle hizmete sunma girişiminin başarısız olması önemli bir kayıptır</a:t>
            </a:r>
            <a:r>
              <a:rPr lang="tr-TR" sz="2000" dirty="0" smtClean="0"/>
              <a:t>.</a:t>
            </a:r>
          </a:p>
          <a:p>
            <a:endParaRPr lang="tr-TR" sz="2000" dirty="0"/>
          </a:p>
          <a:p>
            <a:r>
              <a:rPr lang="tr-TR" sz="2000" dirty="0"/>
              <a:t>İnternette dijital dergi kopyalarını yerleştirenler akademik dergiler dünyasında yaygın. Özellikle tıp dergileri. </a:t>
            </a:r>
            <a:endParaRPr lang="tr-TR" sz="2000" dirty="0" smtClean="0"/>
          </a:p>
          <a:p>
            <a:endParaRPr lang="tr-TR" sz="2000" dirty="0"/>
          </a:p>
          <a:p>
            <a:r>
              <a:rPr lang="tr-TR" sz="2000" u="sng" dirty="0"/>
              <a:t>Sonuç</a:t>
            </a:r>
            <a:endParaRPr lang="tr-TR" sz="2000" dirty="0"/>
          </a:p>
          <a:p>
            <a:r>
              <a:rPr lang="tr-TR" sz="2000" dirty="0"/>
              <a:t>Bedelsiz olarak sunulanlar için sonuç olarak öne çıkanlar:</a:t>
            </a:r>
          </a:p>
          <a:p>
            <a:pPr marL="285750" indent="-285750">
              <a:buFont typeface="Arial" pitchFamily="34" charset="0"/>
              <a:buChar char="•"/>
            </a:pPr>
            <a:r>
              <a:rPr lang="tr-TR" sz="2000" dirty="0"/>
              <a:t>İBB Atatürk Kitaplıği</a:t>
            </a:r>
          </a:p>
          <a:p>
            <a:pPr marL="285750" indent="-285750">
              <a:buFont typeface="Arial" pitchFamily="34" charset="0"/>
              <a:buChar char="•"/>
            </a:pPr>
            <a:r>
              <a:rPr lang="tr-TR" sz="2000" dirty="0"/>
              <a:t>Süleymaniye </a:t>
            </a:r>
            <a:r>
              <a:rPr lang="tr-TR" sz="2000" dirty="0" smtClean="0"/>
              <a:t>Kütüphanesi</a:t>
            </a:r>
          </a:p>
          <a:p>
            <a:pPr marL="285750" indent="-285750">
              <a:buFont typeface="Arial" pitchFamily="34" charset="0"/>
              <a:buChar char="•"/>
            </a:pPr>
            <a:r>
              <a:rPr lang="tr-TR" sz="2000" dirty="0" smtClean="0"/>
              <a:t>SALT Araştırma</a:t>
            </a:r>
            <a:endParaRPr lang="tr-TR" sz="2000" dirty="0"/>
          </a:p>
          <a:p>
            <a:pPr marL="285750" indent="-285750">
              <a:buFont typeface="Arial" pitchFamily="34" charset="0"/>
              <a:buChar char="•"/>
            </a:pPr>
            <a:r>
              <a:rPr lang="tr-TR" sz="2000" dirty="0"/>
              <a:t>Marmara Üniversitesi</a:t>
            </a:r>
          </a:p>
          <a:p>
            <a:pPr marL="285750" indent="-285750">
              <a:buFont typeface="Arial" pitchFamily="34" charset="0"/>
              <a:buChar char="•"/>
            </a:pPr>
            <a:r>
              <a:rPr lang="tr-TR" sz="2000" dirty="0"/>
              <a:t>ULAKBİM</a:t>
            </a:r>
          </a:p>
          <a:p>
            <a:pPr marL="285750" indent="-285750">
              <a:buFont typeface="Arial" pitchFamily="34" charset="0"/>
              <a:buChar char="•"/>
            </a:pPr>
            <a:r>
              <a:rPr lang="tr-TR" sz="2000" dirty="0"/>
              <a:t>İSAM</a:t>
            </a:r>
          </a:p>
          <a:p>
            <a:pPr marL="285750" indent="-285750">
              <a:buFont typeface="Arial" pitchFamily="34" charset="0"/>
              <a:buChar char="•"/>
            </a:pPr>
            <a:r>
              <a:rPr lang="tr-TR" sz="2000" dirty="0"/>
              <a:t>Türk Dil Kurumu</a:t>
            </a:r>
          </a:p>
          <a:p>
            <a:pPr marL="285750" indent="-285750">
              <a:buFont typeface="Arial" pitchFamily="34" charset="0"/>
              <a:buChar char="•"/>
            </a:pPr>
            <a:r>
              <a:rPr lang="tr-TR" sz="2000" dirty="0"/>
              <a:t>Ankara Üniversitesi Online Yayınevi</a:t>
            </a:r>
          </a:p>
          <a:p>
            <a:pPr marL="285750" indent="-285750">
              <a:buFont typeface="Arial" pitchFamily="34" charset="0"/>
              <a:buChar char="•"/>
            </a:pPr>
            <a:r>
              <a:rPr lang="tr-TR" sz="2000" dirty="0"/>
              <a:t>İstanbul Üniversitesi dergileri</a:t>
            </a:r>
          </a:p>
          <a:p>
            <a:pPr marL="285750" indent="-285750">
              <a:buFont typeface="Arial" pitchFamily="34" charset="0"/>
              <a:buChar char="•"/>
            </a:pPr>
            <a:r>
              <a:rPr lang="tr-TR" sz="2000" dirty="0"/>
              <a:t>TÜİK</a:t>
            </a:r>
          </a:p>
        </p:txBody>
      </p:sp>
    </p:spTree>
    <p:extLst>
      <p:ext uri="{BB962C8B-B14F-4D97-AF65-F5344CB8AC3E}">
        <p14:creationId xmlns:p14="http://schemas.microsoft.com/office/powerpoint/2010/main" val="23967627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79653"/>
            <a:ext cx="8763000" cy="7140416"/>
          </a:xfrm>
          <a:prstGeom prst="rect">
            <a:avLst/>
          </a:prstGeom>
        </p:spPr>
        <p:txBody>
          <a:bodyPr wrap="square">
            <a:spAutoFit/>
          </a:bodyPr>
          <a:lstStyle/>
          <a:p>
            <a:endParaRPr lang="tr-TR" b="1" dirty="0"/>
          </a:p>
          <a:p>
            <a:r>
              <a:rPr lang="tr-TR" sz="2000" b="1" dirty="0" smtClean="0"/>
              <a:t>SORUNLAR</a:t>
            </a:r>
          </a:p>
          <a:p>
            <a:r>
              <a:rPr lang="tr-TR" sz="2000" dirty="0" smtClean="0"/>
              <a:t>Dijital </a:t>
            </a:r>
            <a:r>
              <a:rPr lang="tr-TR" sz="2000" dirty="0"/>
              <a:t>kaynaklar dağınık vaziyette</a:t>
            </a:r>
            <a:r>
              <a:rPr lang="tr-TR" sz="2000" dirty="0" smtClean="0"/>
              <a:t>.</a:t>
            </a:r>
          </a:p>
          <a:p>
            <a:endParaRPr lang="tr-TR" sz="2000" dirty="0"/>
          </a:p>
          <a:p>
            <a:r>
              <a:rPr lang="tr-TR" sz="2000" dirty="0"/>
              <a:t>531 bin civarında bedelsiz kaynak için bir kullanıcı rehberi içeriğinde web sitesi yok. Bu kadar kaynağı tek bir online katalogda birleştiren bir veri tabanı mevcut değil. </a:t>
            </a:r>
            <a:endParaRPr lang="tr-TR" sz="2000" dirty="0" smtClean="0"/>
          </a:p>
          <a:p>
            <a:endParaRPr lang="tr-TR" sz="2000" dirty="0" smtClean="0"/>
          </a:p>
          <a:p>
            <a:r>
              <a:rPr lang="tr-TR" sz="2000" dirty="0" smtClean="0"/>
              <a:t>Envanter</a:t>
            </a:r>
            <a:r>
              <a:rPr lang="tr-TR" sz="2000" dirty="0"/>
              <a:t>, rehber anlamında çalışmamız ilk denemedir.   Bu çalışmanın da geliştirilmesi gerekmektedir</a:t>
            </a:r>
            <a:r>
              <a:rPr lang="tr-TR" sz="2000" dirty="0" smtClean="0"/>
              <a:t>.</a:t>
            </a:r>
          </a:p>
          <a:p>
            <a:endParaRPr lang="tr-TR" sz="2000" dirty="0"/>
          </a:p>
          <a:p>
            <a:r>
              <a:rPr lang="tr-TR" sz="2000" dirty="0"/>
              <a:t>Üniversitelerin internet üzerinde hizmete sunduğu kitap sayısı sadece 607’dir. </a:t>
            </a:r>
            <a:endParaRPr lang="tr-TR" sz="2000" dirty="0" smtClean="0"/>
          </a:p>
          <a:p>
            <a:endParaRPr lang="tr-TR" sz="2000" dirty="0"/>
          </a:p>
          <a:p>
            <a:r>
              <a:rPr lang="tr-TR" sz="2000" dirty="0"/>
              <a:t>Çok sayıda bilim, kültür sanat değerimiz var. Fuat Köprülü, Süheyl Ünver, Metin And vs. Bunların eserlerinin internette yer alması konusunda şimdilik umut veren bir tablo yok. Tek örnek tespit edebildim . Rahmetli Prof. Dr. Tayyip Gökbilgin’in eserleri için oğlu bir web sitesi kurmuş. </a:t>
            </a:r>
            <a:endParaRPr lang="tr-TR" sz="2000" dirty="0" smtClean="0"/>
          </a:p>
          <a:p>
            <a:endParaRPr lang="tr-TR" sz="2000" dirty="0"/>
          </a:p>
          <a:p>
            <a:r>
              <a:rPr lang="tr-TR" sz="2000" dirty="0"/>
              <a:t>Kendi makale ve bildirilerinin tam metinlerini internete yerleştiren akademisyenler çok az sayıdadır</a:t>
            </a:r>
            <a:r>
              <a:rPr lang="tr-TR" sz="2000" dirty="0" smtClean="0"/>
              <a:t>.</a:t>
            </a:r>
          </a:p>
          <a:p>
            <a:endParaRPr lang="tr-TR" sz="2000" dirty="0"/>
          </a:p>
          <a:p>
            <a:r>
              <a:rPr lang="tr-TR" sz="2000" dirty="0"/>
              <a:t>Binlerce kültür bilim teknik sanat dergimiz var. 2000'den önce yayın hayatına başlamış olup Latin harfli tüm sayılarını internette sunan dergilerin sayısı sadece 92’dir.</a:t>
            </a:r>
          </a:p>
        </p:txBody>
      </p:sp>
    </p:spTree>
    <p:extLst>
      <p:ext uri="{BB962C8B-B14F-4D97-AF65-F5344CB8AC3E}">
        <p14:creationId xmlns:p14="http://schemas.microsoft.com/office/powerpoint/2010/main" val="35360387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52400"/>
            <a:ext cx="8763000" cy="5539978"/>
          </a:xfrm>
          <a:prstGeom prst="rect">
            <a:avLst/>
          </a:prstGeom>
        </p:spPr>
        <p:txBody>
          <a:bodyPr wrap="square">
            <a:spAutoFit/>
          </a:bodyPr>
          <a:lstStyle/>
          <a:p>
            <a:endParaRPr lang="tr-TR" b="1" dirty="0" smtClean="0"/>
          </a:p>
          <a:p>
            <a:r>
              <a:rPr lang="tr-TR" b="1" dirty="0" smtClean="0"/>
              <a:t>NELER </a:t>
            </a:r>
            <a:r>
              <a:rPr lang="tr-TR" b="1" dirty="0"/>
              <a:t>YAPILMALI</a:t>
            </a:r>
            <a:r>
              <a:rPr lang="tr-TR" b="1" dirty="0" smtClean="0"/>
              <a:t>?</a:t>
            </a:r>
          </a:p>
          <a:p>
            <a:endParaRPr lang="tr-TR" dirty="0"/>
          </a:p>
          <a:p>
            <a:pPr lvl="0"/>
            <a:r>
              <a:rPr lang="tr-TR" sz="2000" dirty="0"/>
              <a:t>Kamuda Dijital Kaynaklar Başkanlığı kurulmalıdır</a:t>
            </a:r>
            <a:r>
              <a:rPr lang="tr-TR" sz="2000" dirty="0" smtClean="0"/>
              <a:t>.</a:t>
            </a:r>
          </a:p>
          <a:p>
            <a:pPr lvl="0"/>
            <a:endParaRPr lang="tr-TR" sz="2000" dirty="0"/>
          </a:p>
          <a:p>
            <a:pPr lvl="0"/>
            <a:r>
              <a:rPr lang="tr-TR" sz="2000" dirty="0"/>
              <a:t>Online bir toplu katalog yaratılmalıdır. Kitap, makale, tez, yazma va raporların linkleri bu katalogda yer almalıdır. </a:t>
            </a:r>
            <a:endParaRPr lang="tr-TR" sz="2000" dirty="0" smtClean="0"/>
          </a:p>
          <a:p>
            <a:pPr lvl="0"/>
            <a:endParaRPr lang="tr-TR" sz="2000" u="sng" dirty="0">
              <a:hlinkClick r:id="rId2"/>
            </a:endParaRPr>
          </a:p>
          <a:p>
            <a:pPr lvl="0"/>
            <a:r>
              <a:rPr lang="tr-TR" sz="2000" u="sng" dirty="0" smtClean="0">
                <a:hlinkClick r:id="rId2"/>
              </a:rPr>
              <a:t>https</a:t>
            </a:r>
            <a:r>
              <a:rPr lang="tr-TR" sz="2000" u="sng" dirty="0">
                <a:hlinkClick r:id="rId2"/>
              </a:rPr>
              <a:t>://www.oclc.org/oaister.en.html</a:t>
            </a:r>
            <a:r>
              <a:rPr lang="tr-TR" sz="2000" dirty="0"/>
              <a:t>  </a:t>
            </a:r>
            <a:r>
              <a:rPr lang="tr-TR" sz="2000" u="sng" dirty="0">
                <a:hlinkClick r:id="rId3"/>
              </a:rPr>
              <a:t>http://oaister.worldcat.org/</a:t>
            </a:r>
            <a:r>
              <a:rPr lang="tr-TR" sz="2000" dirty="0"/>
              <a:t> kataloğunda 23 milyon dijital kaynak vardır</a:t>
            </a:r>
            <a:r>
              <a:rPr lang="tr-TR" sz="2000" dirty="0" smtClean="0"/>
              <a:t>.</a:t>
            </a:r>
          </a:p>
          <a:p>
            <a:pPr lvl="0"/>
            <a:endParaRPr lang="tr-TR" sz="2000" dirty="0"/>
          </a:p>
          <a:p>
            <a:pPr lvl="0"/>
            <a:r>
              <a:rPr lang="tr-TR" sz="2000" dirty="0"/>
              <a:t>Kurumlardan yayınladıkları bütün kitapları ve dergileri internette bedelsiz olarak sunanlar gereken düzeyin altında. Bu konuda vizyon ortaya konulmasına çok ihtiyaç var. Bu kapsamda 3 girişim örnek teşkil ediyor. Resmi Gazete’nin 1921’den, Milliyet gazetesinin de 1950’den bu yana bütün sayıları bedelsiz olarak internet üzerindedir. TÜİK’in de 4500 civarında kitabı internet üzerindedir. Mesleki kuruluşlar, Sivil Toplum Kuruluşları kendi kitaplarını ve  dergilerinin  tüm eski sayılarını taratıp internete sunmalılar.</a:t>
            </a:r>
          </a:p>
        </p:txBody>
      </p:sp>
    </p:spTree>
    <p:extLst>
      <p:ext uri="{BB962C8B-B14F-4D97-AF65-F5344CB8AC3E}">
        <p14:creationId xmlns:p14="http://schemas.microsoft.com/office/powerpoint/2010/main" val="11725521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763000" cy="4924425"/>
          </a:xfrm>
          <a:prstGeom prst="rect">
            <a:avLst/>
          </a:prstGeom>
        </p:spPr>
        <p:txBody>
          <a:bodyPr wrap="square">
            <a:spAutoFit/>
          </a:bodyPr>
          <a:lstStyle/>
          <a:p>
            <a:pPr lvl="0"/>
            <a:endParaRPr lang="tr-TR" dirty="0" smtClean="0"/>
          </a:p>
          <a:p>
            <a:pPr lvl="0"/>
            <a:endParaRPr lang="tr-TR" dirty="0"/>
          </a:p>
          <a:p>
            <a:pPr lvl="0"/>
            <a:endParaRPr lang="tr-TR" dirty="0" smtClean="0"/>
          </a:p>
          <a:p>
            <a:pPr lvl="0"/>
            <a:r>
              <a:rPr lang="tr-TR" sz="2000" dirty="0" smtClean="0"/>
              <a:t>Çok </a:t>
            </a:r>
            <a:r>
              <a:rPr lang="tr-TR" sz="2000" dirty="0"/>
              <a:t>kültür değerimiz var. Bunların yazdıkları internette yer almalı. Bunun için Üniversiteler ve mesleki kuruluşlar mensuplarının eserlerini tarayabilir. Varislerin de kültür değerlerimizin eserlerinin internette yer almasının sağlanması için yapılması gerekenler vardır. Varislerin büyük düşünüp telif peşinde olmamaları erdemli bir davranış olacaktır</a:t>
            </a:r>
            <a:r>
              <a:rPr lang="tr-TR" sz="2000" dirty="0" smtClean="0"/>
              <a:t>.</a:t>
            </a:r>
          </a:p>
          <a:p>
            <a:pPr lvl="0"/>
            <a:endParaRPr lang="tr-TR" sz="2000" dirty="0"/>
          </a:p>
          <a:p>
            <a:pPr lvl="0"/>
            <a:r>
              <a:rPr lang="tr-TR" sz="2000" dirty="0"/>
              <a:t>Başarılı tarama uygulamalarının hikayelerini de anlatmak üzere bir kitapçık yayınlanabilir. Web sitesi kurulabilir.  Dijital kaynaklar dünyasında neler yapılıyor haberleri verilebilir. Bu işin nasıl yapılabileceği anlatılabilir. Firma isimleri verilebilir. Bunlar farkındalık yaratılmasını sağlayacaktır</a:t>
            </a:r>
            <a:r>
              <a:rPr lang="tr-TR" sz="2000" dirty="0" smtClean="0"/>
              <a:t>.</a:t>
            </a:r>
          </a:p>
          <a:p>
            <a:pPr lvl="0"/>
            <a:endParaRPr lang="tr-TR" sz="2000" dirty="0"/>
          </a:p>
          <a:p>
            <a:pPr lvl="0"/>
            <a:r>
              <a:rPr lang="tr-TR" sz="2000" dirty="0"/>
              <a:t>Ödül konulmalıdır. Bilim kültür sanat alanlarımızda çok eser vermiş değerlerimizin yapıtlarını dijitalleştiren kişi ve kuruluşlar arasından seçileceklere ödül verilebilir.</a:t>
            </a:r>
          </a:p>
        </p:txBody>
      </p:sp>
    </p:spTree>
    <p:extLst>
      <p:ext uri="{BB962C8B-B14F-4D97-AF65-F5344CB8AC3E}">
        <p14:creationId xmlns:p14="http://schemas.microsoft.com/office/powerpoint/2010/main" val="10112887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228600"/>
            <a:ext cx="8763000" cy="4955203"/>
          </a:xfrm>
          <a:prstGeom prst="rect">
            <a:avLst/>
          </a:prstGeom>
        </p:spPr>
        <p:txBody>
          <a:bodyPr wrap="square">
            <a:spAutoFit/>
          </a:bodyPr>
          <a:lstStyle/>
          <a:p>
            <a:pPr lvl="0"/>
            <a:r>
              <a:rPr lang="tr-TR" sz="2000" dirty="0"/>
              <a:t>Taranmamış 1987 öncesi tezler taranmalıdır</a:t>
            </a:r>
            <a:r>
              <a:rPr lang="tr-TR" sz="2000" dirty="0" smtClean="0"/>
              <a:t>.</a:t>
            </a:r>
          </a:p>
          <a:p>
            <a:pPr lvl="0"/>
            <a:endParaRPr lang="tr-TR" sz="2000" dirty="0"/>
          </a:p>
          <a:p>
            <a:pPr lvl="0"/>
            <a:r>
              <a:rPr lang="tr-TR" sz="2000" dirty="0"/>
              <a:t>Taranmış eski harfli dergi ve gazetelerin listesinin internette yer alması yararlı olacaktır</a:t>
            </a:r>
            <a:r>
              <a:rPr lang="tr-TR" sz="2000" dirty="0" smtClean="0"/>
              <a:t>.</a:t>
            </a:r>
          </a:p>
          <a:p>
            <a:pPr lvl="0"/>
            <a:endParaRPr lang="tr-TR" sz="2000" dirty="0"/>
          </a:p>
          <a:p>
            <a:pPr lvl="0"/>
            <a:r>
              <a:rPr lang="tr-TR" sz="2000" dirty="0"/>
              <a:t>2 kurum  80.580’i yazma, 36.391’i basma eseri internette bedelli olarak sunmaktadır. Bu hizmetin vatandaşlarımız için bedelsiz olması üzerinde çalışılmalıdır</a:t>
            </a:r>
            <a:r>
              <a:rPr lang="tr-TR" sz="2000" dirty="0" smtClean="0"/>
              <a:t>.</a:t>
            </a:r>
          </a:p>
          <a:p>
            <a:pPr lvl="0"/>
            <a:endParaRPr lang="tr-TR" sz="2000" dirty="0"/>
          </a:p>
          <a:p>
            <a:pPr lvl="0"/>
            <a:r>
              <a:rPr lang="tr-TR" sz="2000" dirty="0"/>
              <a:t>Eski dergiler taranmayı bekliyor</a:t>
            </a:r>
            <a:r>
              <a:rPr lang="tr-TR" sz="2000" dirty="0" smtClean="0"/>
              <a:t>.</a:t>
            </a:r>
          </a:p>
          <a:p>
            <a:pPr lvl="0"/>
            <a:endParaRPr lang="tr-TR" sz="2000" dirty="0"/>
          </a:p>
          <a:p>
            <a:pPr lvl="0"/>
            <a:r>
              <a:rPr lang="tr-TR" sz="2000" dirty="0"/>
              <a:t>Derleme kanununa bir madde eklenip gazetelerin bastıkları her sayının pdf kopyasını Kültür Bakanlğı’na göndermeleri sağlanabilir. Bunlar da Kültür Bakanlığı’na bağlı kütüphanelerin bilgisayarlarında hizmete sunulabilir.  </a:t>
            </a:r>
            <a:endParaRPr lang="tr-TR" sz="2000" dirty="0" smtClean="0"/>
          </a:p>
          <a:p>
            <a:pPr lvl="0"/>
            <a:endParaRPr lang="tr-TR" dirty="0"/>
          </a:p>
          <a:p>
            <a:pPr lvl="0"/>
            <a:endParaRPr lang="tr-TR" dirty="0"/>
          </a:p>
        </p:txBody>
      </p:sp>
    </p:spTree>
    <p:extLst>
      <p:ext uri="{BB962C8B-B14F-4D97-AF65-F5344CB8AC3E}">
        <p14:creationId xmlns:p14="http://schemas.microsoft.com/office/powerpoint/2010/main" val="352693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76200"/>
            <a:ext cx="8915400" cy="4955203"/>
          </a:xfrm>
          <a:prstGeom prst="rect">
            <a:avLst/>
          </a:prstGeom>
        </p:spPr>
        <p:txBody>
          <a:bodyPr wrap="square">
            <a:spAutoFit/>
          </a:bodyPr>
          <a:lstStyle/>
          <a:p>
            <a:endParaRPr lang="tr-TR" b="1" dirty="0" smtClean="0"/>
          </a:p>
          <a:p>
            <a:endParaRPr lang="tr-TR" b="1" dirty="0" smtClean="0"/>
          </a:p>
          <a:p>
            <a:r>
              <a:rPr lang="tr-TR" sz="2000" b="1" dirty="0" smtClean="0"/>
              <a:t>YÖNTEM</a:t>
            </a:r>
          </a:p>
          <a:p>
            <a:endParaRPr lang="tr-TR" sz="2000" b="1" dirty="0"/>
          </a:p>
          <a:p>
            <a:r>
              <a:rPr lang="tr-TR" sz="2000" dirty="0"/>
              <a:t>2012 yazında yerli-e kitapların kaynaklarını derleme çalışması yapmıştım. İnternette e-yayın, e-kitap, e-kütüphane, vakıfı gibi çeşitli kilit kelimelerle aramalar yaptım</a:t>
            </a:r>
            <a:r>
              <a:rPr lang="tr-TR" sz="2000" dirty="0" smtClean="0"/>
              <a:t>.</a:t>
            </a:r>
          </a:p>
          <a:p>
            <a:endParaRPr lang="tr-TR" sz="2000" dirty="0"/>
          </a:p>
          <a:p>
            <a:r>
              <a:rPr lang="tr-TR" sz="2000" dirty="0"/>
              <a:t>Burada yer alan 222 ana kaynağı tekrar tek tek kontrol ettim</a:t>
            </a:r>
            <a:r>
              <a:rPr lang="tr-TR" sz="2000" dirty="0" smtClean="0"/>
              <a:t>.</a:t>
            </a:r>
          </a:p>
          <a:p>
            <a:endParaRPr lang="tr-TR" sz="2000" dirty="0"/>
          </a:p>
          <a:p>
            <a:r>
              <a:rPr lang="tr-TR" sz="2000" u="sng" dirty="0">
                <a:hlinkClick r:id="rId2"/>
              </a:rPr>
              <a:t>http://dtvt.basbakanlik.gov.tr/</a:t>
            </a:r>
            <a:r>
              <a:rPr lang="tr-TR" sz="2000" dirty="0"/>
              <a:t> adresinde yer alan Devlet Teşkilatı Rehberinin  Yürütme, Yargı, Kamu Kurumu Niteliğinde Meslek Kuruluşları İle Kanunla Kurulmuş Diğer Kurumlar bölümlerini inceledim. Yürütme kısmını bakanlıklar seviyesinde değerlendirdim. Daha detaya (genel müdürlükler gibi) girmedim</a:t>
            </a:r>
            <a:r>
              <a:rPr lang="tr-TR" sz="2000" dirty="0" smtClean="0"/>
              <a:t>.</a:t>
            </a:r>
          </a:p>
          <a:p>
            <a:endParaRPr lang="tr-TR" sz="2000" dirty="0"/>
          </a:p>
          <a:p>
            <a:r>
              <a:rPr lang="tr-TR" sz="2000" dirty="0"/>
              <a:t>Tablolardaki sayıları yukarıdaki aramalarla derlediğim 501 web adresinden elde ettiğim sonuçlardan hareketle ürettim.</a:t>
            </a:r>
          </a:p>
        </p:txBody>
      </p:sp>
    </p:spTree>
    <p:extLst>
      <p:ext uri="{BB962C8B-B14F-4D97-AF65-F5344CB8AC3E}">
        <p14:creationId xmlns:p14="http://schemas.microsoft.com/office/powerpoint/2010/main" val="27941555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228600"/>
            <a:ext cx="8763000" cy="2031325"/>
          </a:xfrm>
          <a:prstGeom prst="rect">
            <a:avLst/>
          </a:prstGeom>
        </p:spPr>
        <p:txBody>
          <a:bodyPr wrap="square">
            <a:spAutoFit/>
          </a:bodyPr>
          <a:lstStyle/>
          <a:p>
            <a:endParaRPr lang="tr-TR" b="1" dirty="0" smtClean="0"/>
          </a:p>
          <a:p>
            <a:endParaRPr lang="tr-TR" b="1" dirty="0"/>
          </a:p>
          <a:p>
            <a:r>
              <a:rPr lang="tr-TR" b="1" dirty="0" smtClean="0"/>
              <a:t>TEŞEKKÜR</a:t>
            </a:r>
            <a:endParaRPr lang="tr-TR" dirty="0"/>
          </a:p>
          <a:p>
            <a:r>
              <a:rPr lang="tr-TR" dirty="0"/>
              <a:t> </a:t>
            </a:r>
          </a:p>
          <a:p>
            <a:r>
              <a:rPr lang="tr-TR" dirty="0"/>
              <a:t>Açık Arşivlere ilişkin olanlar dışında burada sunulan tablolardaki istatistikler ilk kez ifade edilmektedir. Bu sebeple </a:t>
            </a:r>
            <a:r>
              <a:rPr lang="tr-TR" dirty="0" smtClean="0"/>
              <a:t>İstanbul Büyükşehir Belediyesi Kütüphaneler ve Müzeler Müdürü Sayın </a:t>
            </a:r>
            <a:r>
              <a:rPr lang="tr-TR" dirty="0"/>
              <a:t>Ramazan Minder’e bu sunumu benden talep ettiği için teşekkür ederim.</a:t>
            </a:r>
          </a:p>
        </p:txBody>
      </p:sp>
    </p:spTree>
    <p:extLst>
      <p:ext uri="{BB962C8B-B14F-4D97-AF65-F5344CB8AC3E}">
        <p14:creationId xmlns:p14="http://schemas.microsoft.com/office/powerpoint/2010/main" val="4473602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43458"/>
            <a:ext cx="8534400" cy="6740307"/>
          </a:xfrm>
          <a:prstGeom prst="rect">
            <a:avLst/>
          </a:prstGeom>
        </p:spPr>
        <p:txBody>
          <a:bodyPr wrap="square">
            <a:spAutoFit/>
          </a:bodyPr>
          <a:lstStyle/>
          <a:p>
            <a:r>
              <a:rPr lang="tr-TR" sz="1600" b="1" dirty="0"/>
              <a:t>EK 1: GEÇMİŞTEN GÜNÜMÜZE TÜM SAYILARI İNTERNETTE YER ALAN LATİN HARFLİ DERGİLER: </a:t>
            </a:r>
            <a:endParaRPr lang="tr-TR" sz="1600" dirty="0"/>
          </a:p>
          <a:p>
            <a:r>
              <a:rPr lang="tr-TR" sz="1600" dirty="0"/>
              <a:t>Türkıyat Mecmuası, 1925-2012</a:t>
            </a:r>
          </a:p>
          <a:p>
            <a:r>
              <a:rPr lang="tr-TR" sz="1600" dirty="0"/>
              <a:t>İstanbul Üniversitesi Hukuk Fakültesi Mecmuası, 1930-2012</a:t>
            </a:r>
          </a:p>
          <a:p>
            <a:r>
              <a:rPr lang="tr-TR" sz="1600" dirty="0"/>
              <a:t>Arkitekt, 1931-1980</a:t>
            </a:r>
          </a:p>
          <a:p>
            <a:r>
              <a:rPr lang="tr-TR" sz="1600" dirty="0"/>
              <a:t>MTA dergisi, 1936-2012</a:t>
            </a:r>
          </a:p>
          <a:p>
            <a:r>
              <a:rPr lang="tr-TR" sz="1600" dirty="0"/>
              <a:t>Türk Hijyen ve Deneysel Biyoloji Dergisi, 1938-2012</a:t>
            </a:r>
          </a:p>
          <a:p>
            <a:r>
              <a:rPr lang="tr-TR" sz="1600" dirty="0"/>
              <a:t>İktisat Fakültesi Mecmuası, 1939-2012</a:t>
            </a:r>
          </a:p>
          <a:p>
            <a:r>
              <a:rPr lang="tr-TR" sz="1600" dirty="0"/>
              <a:t>Ankara Üniversitesi Dil ve Tarih-Coğrafya Fakültesi Dergisi, 1943-2009</a:t>
            </a:r>
          </a:p>
          <a:p>
            <a:r>
              <a:rPr lang="tr-TR" sz="1600" dirty="0"/>
              <a:t>Ankara Üniversitesi Hukuk Fakültesi Dergisi, 1943-2012</a:t>
            </a:r>
          </a:p>
          <a:p>
            <a:r>
              <a:rPr lang="tr-TR" sz="1600" dirty="0"/>
              <a:t>Türk Coğrafya Dergisi, 1943-2012</a:t>
            </a:r>
          </a:p>
          <a:p>
            <a:r>
              <a:rPr lang="tr-TR" sz="1600" dirty="0"/>
              <a:t>Ankara Üniversitesi SBF Dergisi, 1943-2013</a:t>
            </a:r>
          </a:p>
          <a:p>
            <a:r>
              <a:rPr lang="tr-TR" sz="1600" dirty="0"/>
              <a:t>Ankara Barosu Dergisi, 1944-2012</a:t>
            </a:r>
          </a:p>
          <a:p>
            <a:r>
              <a:rPr lang="tr-TR" sz="1600" dirty="0"/>
              <a:t>İstanbul Üniversitesi Felsefe Arkivi Dergisi, 1945-2012</a:t>
            </a:r>
          </a:p>
          <a:p>
            <a:r>
              <a:rPr lang="tr-TR" sz="1600" dirty="0"/>
              <a:t>Türk Dili ve Edebiyatı Dergisi, 1946-2011</a:t>
            </a:r>
          </a:p>
          <a:p>
            <a:r>
              <a:rPr lang="tr-TR" sz="1600" dirty="0"/>
              <a:t>Tarih Dergisi, 1949-2011</a:t>
            </a:r>
          </a:p>
          <a:p>
            <a:r>
              <a:rPr lang="tr-TR" sz="1600" dirty="0"/>
              <a:t>Sosyal Sıyaset Konferansları Dergısı, 1948-2011</a:t>
            </a:r>
          </a:p>
          <a:p>
            <a:r>
              <a:rPr lang="tr-TR" sz="1600" dirty="0"/>
              <a:t>İstanbul Üniversitesi Orman Fakültesi Dergisi, 1951-2010</a:t>
            </a:r>
          </a:p>
          <a:p>
            <a:r>
              <a:rPr lang="tr-TR" sz="1600" dirty="0"/>
              <a:t>Annales de la Faculté de Droit d’Istanbul, 1951-2011</a:t>
            </a:r>
          </a:p>
          <a:p>
            <a:r>
              <a:rPr lang="tr-TR" sz="1600" dirty="0"/>
              <a:t>Ankara Üniversitesi İlahiyat Fakültesi Dergisi, 1952-2012</a:t>
            </a:r>
          </a:p>
          <a:p>
            <a:r>
              <a:rPr lang="tr-TR" sz="1600" dirty="0"/>
              <a:t>Türk Kütüphaneciler Derneği Bülteni, 1952-2012</a:t>
            </a:r>
          </a:p>
          <a:p>
            <a:r>
              <a:rPr lang="tr-TR" sz="1600" dirty="0"/>
              <a:t>Psikoloji Çalışmaları, 1952-2012</a:t>
            </a:r>
          </a:p>
          <a:p>
            <a:r>
              <a:rPr lang="tr-TR" sz="1600" dirty="0"/>
              <a:t>İslam Tetkikleri Dergisi, 1953-1995</a:t>
            </a:r>
          </a:p>
          <a:p>
            <a:r>
              <a:rPr lang="tr-TR" sz="1600" dirty="0"/>
              <a:t>Ankara Üniversitesi Veteriner Fakültesi Dergisi, 1954-2012</a:t>
            </a:r>
          </a:p>
          <a:p>
            <a:r>
              <a:rPr lang="tr-TR" sz="1600" dirty="0"/>
              <a:t>Alman Dili ve Edebiyatı Dergisi, 1954-2012</a:t>
            </a:r>
          </a:p>
          <a:p>
            <a:r>
              <a:rPr lang="tr-TR" sz="1600" dirty="0"/>
              <a:t>Maliye Araştırma Merkezi Konferansları, 1955-2011</a:t>
            </a:r>
          </a:p>
          <a:p>
            <a:r>
              <a:rPr lang="tr-TR" sz="1600" dirty="0"/>
              <a:t>Yıllık Araştırmalar Dergisi, 1956-1981</a:t>
            </a:r>
          </a:p>
          <a:p>
            <a:r>
              <a:rPr lang="tr-TR" sz="1600" dirty="0"/>
              <a:t>Anadolu (Anatolia), 1956-2011</a:t>
            </a:r>
          </a:p>
        </p:txBody>
      </p:sp>
    </p:spTree>
    <p:extLst>
      <p:ext uri="{BB962C8B-B14F-4D97-AF65-F5344CB8AC3E}">
        <p14:creationId xmlns:p14="http://schemas.microsoft.com/office/powerpoint/2010/main" val="11062162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152399"/>
            <a:ext cx="7467600" cy="6740307"/>
          </a:xfrm>
          <a:prstGeom prst="rect">
            <a:avLst/>
          </a:prstGeom>
        </p:spPr>
        <p:txBody>
          <a:bodyPr wrap="square">
            <a:spAutoFit/>
          </a:bodyPr>
          <a:lstStyle/>
          <a:p>
            <a:r>
              <a:rPr lang="tr-TR" sz="1600" dirty="0"/>
              <a:t>Şarkiyat Mecmuası, 1956-2012</a:t>
            </a:r>
          </a:p>
          <a:p>
            <a:r>
              <a:rPr lang="tr-TR" sz="1600" dirty="0"/>
              <a:t>İstanbul Üniversitesi Mukayeseli Hukuk Araştırmaları Dergisi, 1957-1996</a:t>
            </a:r>
          </a:p>
          <a:p>
            <a:r>
              <a:rPr lang="tr-TR" sz="1600" dirty="0"/>
              <a:t>Ankara Üniversitesi Dil ve Tarih-Coğrafya Fakültesi Tarih Bölümü Tarih Araştırmaları Dergisi , 1957-2012</a:t>
            </a:r>
          </a:p>
          <a:p>
            <a:r>
              <a:rPr lang="tr-TR" sz="1600" dirty="0"/>
              <a:t>İslam İlimleri Enstitüsü Dergisi, 1959-1982</a:t>
            </a:r>
          </a:p>
          <a:p>
            <a:r>
              <a:rPr lang="tr-TR" sz="1600" dirty="0"/>
              <a:t>University of Istanbul Faculty of Science the Journal of Mathematics, Physics and Astronomy, New Series, 1959-2009</a:t>
            </a:r>
          </a:p>
          <a:p>
            <a:r>
              <a:rPr lang="tr-TR" sz="1600" dirty="0"/>
              <a:t>Milletlerarası Münasebetler Türk Yıllığı, 1960-2011</a:t>
            </a:r>
          </a:p>
          <a:p>
            <a:r>
              <a:rPr lang="tr-TR" sz="1600" dirty="0"/>
              <a:t>Sosyoloji Konferansları (Istanbul Journal of Sociological Studies), 1960-2012</a:t>
            </a:r>
          </a:p>
          <a:p>
            <a:r>
              <a:rPr lang="tr-TR" sz="1600" dirty="0"/>
              <a:t>Mimarlık dergisi, 1963-2013</a:t>
            </a:r>
          </a:p>
          <a:p>
            <a:r>
              <a:rPr lang="tr-TR" sz="1600" dirty="0"/>
              <a:t>Belgeler, 1964-2011</a:t>
            </a:r>
          </a:p>
          <a:p>
            <a:r>
              <a:rPr lang="tr-TR" sz="1600" dirty="0"/>
              <a:t>Türkoloji Dergisi, 1965-2003</a:t>
            </a:r>
          </a:p>
          <a:p>
            <a:r>
              <a:rPr lang="tr-TR" sz="1600" dirty="0"/>
              <a:t>TÜBİTAK Bilim ve Teknik Dergisi, 1967-2013</a:t>
            </a:r>
          </a:p>
          <a:p>
            <a:r>
              <a:rPr lang="tr-TR" sz="1600" dirty="0"/>
              <a:t>Ankara Üniversitesi Eğitim Bilimleri Fakültesi Dergisi, 1968-2012</a:t>
            </a:r>
          </a:p>
          <a:p>
            <a:r>
              <a:rPr lang="tr-TR" sz="1600" dirty="0"/>
              <a:t>Atatürk Üniversitesi Tıp Dergisi, 1968-2013</a:t>
            </a:r>
          </a:p>
          <a:p>
            <a:r>
              <a:rPr lang="tr-TR" sz="1600" dirty="0"/>
              <a:t>Hey Dergisi, 1970-1980</a:t>
            </a:r>
          </a:p>
          <a:p>
            <a:r>
              <a:rPr lang="tr-TR" sz="1600" dirty="0"/>
              <a:t>Tiyatro Araştırmaları Dergisi, 1970-2012</a:t>
            </a:r>
          </a:p>
          <a:p>
            <a:r>
              <a:rPr lang="tr-TR" sz="1600" dirty="0"/>
              <a:t>Atatürk Üniversitesi Ziraat Fakültesi Dergisi, 1970-2012</a:t>
            </a:r>
          </a:p>
          <a:p>
            <a:r>
              <a:rPr lang="tr-TR" sz="1600" dirty="0"/>
              <a:t>Ankara Üniversitesi Eczacılık Fakültesi Dergisi, 1971-2009</a:t>
            </a:r>
          </a:p>
          <a:p>
            <a:r>
              <a:rPr lang="tr-TR" sz="1600" dirty="0"/>
              <a:t>Güneydoğu Avrupa Araştırmaları Dergisi, 1973-1998</a:t>
            </a:r>
          </a:p>
          <a:p>
            <a:r>
              <a:rPr lang="tr-TR" sz="1600" dirty="0"/>
              <a:t>Yönetim, 1975-2011</a:t>
            </a:r>
          </a:p>
          <a:p>
            <a:r>
              <a:rPr lang="tr-TR" sz="1600" dirty="0"/>
              <a:t>ODTÜ Mimarlık Fakültesi Dergisi, 1975-2012</a:t>
            </a:r>
          </a:p>
          <a:p>
            <a:r>
              <a:rPr lang="tr-TR" sz="1600" dirty="0"/>
              <a:t>Atatürk Üniversitesi İlahiyat Fakültesi Dergisi, 1975-2012</a:t>
            </a:r>
          </a:p>
          <a:p>
            <a:r>
              <a:rPr lang="tr-TR" sz="1600" dirty="0"/>
              <a:t>Gıda Dergisi, 1976-2013</a:t>
            </a:r>
          </a:p>
          <a:p>
            <a:r>
              <a:rPr lang="tr-TR" sz="1600" dirty="0"/>
              <a:t>Çavuştepe Yukarı Kale ve Toprakkale 1976 Dönemi Kazıları, 1977-2010</a:t>
            </a:r>
          </a:p>
          <a:p>
            <a:r>
              <a:rPr lang="tr-TR" sz="1600" dirty="0"/>
              <a:t>Atatürk Üniversitesi İktisadi Ve İdari Bilimler Dergisi, 1977-2013</a:t>
            </a:r>
          </a:p>
          <a:p>
            <a:r>
              <a:rPr lang="tr-TR" sz="1600" dirty="0"/>
              <a:t>Ceza Hukuku ve Kriminoloji Dergisi, 1978-1979</a:t>
            </a:r>
          </a:p>
        </p:txBody>
      </p:sp>
    </p:spTree>
    <p:extLst>
      <p:ext uri="{BB962C8B-B14F-4D97-AF65-F5344CB8AC3E}">
        <p14:creationId xmlns:p14="http://schemas.microsoft.com/office/powerpoint/2010/main" val="1177227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76198"/>
            <a:ext cx="8763000" cy="6740307"/>
          </a:xfrm>
          <a:prstGeom prst="rect">
            <a:avLst/>
          </a:prstGeom>
        </p:spPr>
        <p:txBody>
          <a:bodyPr wrap="square">
            <a:spAutoFit/>
          </a:bodyPr>
          <a:lstStyle/>
          <a:p>
            <a:r>
              <a:rPr lang="tr-TR" sz="1600" dirty="0"/>
              <a:t>Dilbilim, 1979-2010</a:t>
            </a:r>
          </a:p>
          <a:p>
            <a:r>
              <a:rPr lang="tr-TR" sz="1600" dirty="0"/>
              <a:t>Sızıntı, 1979-2013</a:t>
            </a:r>
          </a:p>
          <a:p>
            <a:r>
              <a:rPr lang="tr-TR" sz="1600" dirty="0"/>
              <a:t>İdare Hukuku ve İlimleri Dergisi, 1980-2012</a:t>
            </a:r>
          </a:p>
          <a:p>
            <a:r>
              <a:rPr lang="tr-TR" sz="1600" dirty="0"/>
              <a:t>Milletlerarası Hukuk ve Milletlerarası Özel Hukuk Bülteni, 1981-2012</a:t>
            </a:r>
          </a:p>
          <a:p>
            <a:r>
              <a:rPr lang="tr-TR" sz="1600" dirty="0"/>
              <a:t>Ege Coğrafya Dergisi, 1983-2010</a:t>
            </a:r>
          </a:p>
          <a:p>
            <a:r>
              <a:rPr lang="tr-TR" sz="1600" dirty="0"/>
              <a:t>Hacettepe Üniversitesi Edebiyat Fakültesi Dergisi, 1983-2012</a:t>
            </a:r>
          </a:p>
          <a:p>
            <a:r>
              <a:rPr lang="tr-TR" sz="1600" dirty="0"/>
              <a:t>Atatürk Araştırma Merkezi Dergisi, 1984-2012</a:t>
            </a:r>
          </a:p>
          <a:p>
            <a:r>
              <a:rPr lang="tr-TR" sz="1600" dirty="0"/>
              <a:t>İstanbul Üniversitesi Coğrafya Dergisi, 1985-2011</a:t>
            </a:r>
          </a:p>
          <a:p>
            <a:r>
              <a:rPr lang="tr-TR" sz="1600" dirty="0"/>
              <a:t>İslami Araştırmalar, 1986-2011</a:t>
            </a:r>
          </a:p>
          <a:p>
            <a:r>
              <a:rPr lang="tr-TR" sz="1600" dirty="0"/>
              <a:t>Altınoluk, 1986-2013</a:t>
            </a:r>
          </a:p>
          <a:p>
            <a:r>
              <a:rPr lang="tr-TR" sz="1600" dirty="0"/>
              <a:t>Ankara Üniversitesi Türk İnkılap Tarihi Enstitüsü Atatürk Yolu Dergisi, 1988-2012</a:t>
            </a:r>
          </a:p>
          <a:p>
            <a:r>
              <a:rPr lang="tr-TR" sz="1600" dirty="0"/>
              <a:t>Marmara Üniversitesi Atatürk Eğitim Fakültesi Eğitim Bilimleri Dergi Arşivi, 1989-2012</a:t>
            </a:r>
          </a:p>
          <a:p>
            <a:r>
              <a:rPr lang="tr-TR" sz="1600" dirty="0"/>
              <a:t>Sosyoloji Dergisi, 1989-2012</a:t>
            </a:r>
          </a:p>
          <a:p>
            <a:r>
              <a:rPr lang="tr-TR" sz="1600" dirty="0"/>
              <a:t>İstanbul Üniversitesi Diş Hekimliği Fakültesi Dergisi, 1989-2012</a:t>
            </a:r>
          </a:p>
          <a:p>
            <a:r>
              <a:rPr lang="tr-TR" sz="1600" dirty="0"/>
              <a:t>Anatolia Turizm Araştırmaları Dergisi, 1990-2012</a:t>
            </a:r>
          </a:p>
          <a:p>
            <a:r>
              <a:rPr lang="tr-TR" sz="1600" dirty="0"/>
              <a:t>Türk Kardiyoloji Derneği Arşivi, 1990-2013</a:t>
            </a:r>
          </a:p>
          <a:p>
            <a:r>
              <a:rPr lang="tr-TR" sz="1600" dirty="0"/>
              <a:t>Aile ve Toplum, 1991-2011</a:t>
            </a:r>
          </a:p>
          <a:p>
            <a:r>
              <a:rPr lang="tr-TR" sz="1600" dirty="0"/>
              <a:t>Belleten, 1992-2012</a:t>
            </a:r>
          </a:p>
          <a:p>
            <a:r>
              <a:rPr lang="tr-TR" sz="1600" dirty="0"/>
              <a:t>Milli Folklor, 1992</a:t>
            </a:r>
          </a:p>
          <a:p>
            <a:r>
              <a:rPr lang="tr-TR" sz="1600" dirty="0"/>
              <a:t>İstanbul Yerbilimleri Dergisi, 1992-2010</a:t>
            </a:r>
          </a:p>
          <a:p>
            <a:r>
              <a:rPr lang="tr-TR" sz="1600" dirty="0"/>
              <a:t>İstanbul Üniversitesi Siyasal Bilgiler Fakültesi Dergisi, 1992-2012</a:t>
            </a:r>
          </a:p>
          <a:p>
            <a:r>
              <a:rPr lang="tr-TR" sz="1600" dirty="0"/>
              <a:t>Kadın Araştırmaları Dergisi, 1993-2006</a:t>
            </a:r>
          </a:p>
          <a:p>
            <a:r>
              <a:rPr lang="tr-TR" sz="1600" dirty="0"/>
              <a:t>Ankara Üniversitesi Tıp Fakültesi Mecmuası, 1994-2011</a:t>
            </a:r>
          </a:p>
          <a:p>
            <a:r>
              <a:rPr lang="tr-TR" sz="1600" dirty="0"/>
              <a:t>Aksiyon, 1994-2012</a:t>
            </a:r>
          </a:p>
          <a:p>
            <a:r>
              <a:rPr lang="tr-TR" sz="1600" dirty="0"/>
              <a:t>Atatürk Üniversitesi Türkiyat Araştırmaları Enstitüsü Dergisi, 1994-2012</a:t>
            </a:r>
          </a:p>
          <a:p>
            <a:r>
              <a:rPr lang="tr-TR" sz="1600" dirty="0"/>
              <a:t>Atatürk Üniversitesi Sosyal Bilimler Dergisi, 1995-2003</a:t>
            </a:r>
          </a:p>
          <a:p>
            <a:r>
              <a:rPr lang="tr-TR" sz="1600" dirty="0"/>
              <a:t>Güzel Sanatlar Enstitüsü Dergisi, 1995-2010</a:t>
            </a:r>
          </a:p>
        </p:txBody>
      </p:sp>
    </p:spTree>
    <p:extLst>
      <p:ext uri="{BB962C8B-B14F-4D97-AF65-F5344CB8AC3E}">
        <p14:creationId xmlns:p14="http://schemas.microsoft.com/office/powerpoint/2010/main" val="39108143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3693319"/>
          </a:xfrm>
          <a:prstGeom prst="rect">
            <a:avLst/>
          </a:prstGeom>
        </p:spPr>
        <p:txBody>
          <a:bodyPr wrap="square">
            <a:spAutoFit/>
          </a:bodyPr>
          <a:lstStyle/>
          <a:p>
            <a:endParaRPr lang="tr-TR" dirty="0" smtClean="0"/>
          </a:p>
          <a:p>
            <a:r>
              <a:rPr lang="tr-TR" dirty="0" smtClean="0"/>
              <a:t>Doğu </a:t>
            </a:r>
            <a:r>
              <a:rPr lang="tr-TR" dirty="0"/>
              <a:t>Coğrafya Dergisi, 1995-2012</a:t>
            </a:r>
          </a:p>
          <a:p>
            <a:r>
              <a:rPr lang="tr-TR" dirty="0"/>
              <a:t>Osmanlı Bilimi Araştırmaları, 1995-2012</a:t>
            </a:r>
          </a:p>
          <a:p>
            <a:r>
              <a:rPr lang="tr-TR" dirty="0"/>
              <a:t>Ankara Üniversitesi Ziraat Fakültesi Tarım Bilimleri Dergisi, 1995-2012</a:t>
            </a:r>
          </a:p>
          <a:p>
            <a:r>
              <a:rPr lang="tr-TR" dirty="0"/>
              <a:t>OTAM(Ankara Üniversitesi Osmanlı Tarihi Araştırma ve Uygulama Merkezi Dergisi, 1995-2006</a:t>
            </a:r>
          </a:p>
          <a:p>
            <a:r>
              <a:rPr lang="tr-TR" dirty="0"/>
              <a:t>İstanbul Üniversitesi İletişim Fakültesi Hakemli Dergisi, 1996-2012</a:t>
            </a:r>
          </a:p>
          <a:p>
            <a:r>
              <a:rPr lang="tr-TR" dirty="0"/>
              <a:t>Cerrahpaşa Tıp Dergisi, 1998-2010</a:t>
            </a:r>
          </a:p>
          <a:p>
            <a:r>
              <a:rPr lang="tr-TR" dirty="0"/>
              <a:t>İstanbul Tıp Fakültesi Dergisi, 1998-2012</a:t>
            </a:r>
          </a:p>
          <a:p>
            <a:r>
              <a:rPr lang="tr-TR" dirty="0"/>
              <a:t>Anadolu Hemşirelik Ve Sağlık Bilimleri Dergisi, 1998-2013</a:t>
            </a:r>
          </a:p>
          <a:p>
            <a:r>
              <a:rPr lang="tr-TR" dirty="0"/>
              <a:t>Beden Eğitimi Ve Spor Bilimleri Dergisi, 1999-2012</a:t>
            </a:r>
          </a:p>
          <a:p>
            <a:r>
              <a:rPr lang="tr-TR" dirty="0"/>
              <a:t>İstanbul Üniversitesi İlahiyat Fakültesi Dergisi, 1999-2012</a:t>
            </a:r>
          </a:p>
          <a:p>
            <a:r>
              <a:rPr lang="tr-TR" dirty="0"/>
              <a:t>Atatürk Üniversitesi Güzel Sanatlar Fakültesi Dergisi, 1999-2012</a:t>
            </a:r>
          </a:p>
          <a:p>
            <a:r>
              <a:rPr lang="tr-TR" dirty="0"/>
              <a:t>Dokuz Eylül Üniversitesi Sosyal Bilimler Dergisi, 1999-2012</a:t>
            </a:r>
          </a:p>
        </p:txBody>
      </p:sp>
    </p:spTree>
    <p:extLst>
      <p:ext uri="{BB962C8B-B14F-4D97-AF65-F5344CB8AC3E}">
        <p14:creationId xmlns:p14="http://schemas.microsoft.com/office/powerpoint/2010/main" val="24293383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304799"/>
            <a:ext cx="8686800" cy="5909310"/>
          </a:xfrm>
          <a:prstGeom prst="rect">
            <a:avLst/>
          </a:prstGeom>
        </p:spPr>
        <p:txBody>
          <a:bodyPr wrap="square">
            <a:spAutoFit/>
          </a:bodyPr>
          <a:lstStyle/>
          <a:p>
            <a:r>
              <a:rPr lang="tr-TR" b="1" dirty="0"/>
              <a:t>EK 2: ÖRNEK BİR GİRİŞİMİN ( </a:t>
            </a:r>
            <a:r>
              <a:rPr lang="tr-TR" b="1" u="sng" dirty="0">
                <a:hlinkClick r:id="rId2"/>
              </a:rPr>
              <a:t>http://tayyibgokbilgin.info/</a:t>
            </a:r>
            <a:r>
              <a:rPr lang="tr-TR" b="1" dirty="0"/>
              <a:t> ) SUNUM MEKTUBU</a:t>
            </a:r>
            <a:endParaRPr lang="tr-TR" dirty="0"/>
          </a:p>
          <a:p>
            <a:endParaRPr lang="tr-TR" dirty="0" smtClean="0"/>
          </a:p>
          <a:p>
            <a:r>
              <a:rPr lang="tr-TR" dirty="0" smtClean="0"/>
              <a:t>SEVGİLİ  </a:t>
            </a:r>
            <a:r>
              <a:rPr lang="tr-TR" dirty="0"/>
              <a:t>TARİH  SEVER   KONUKLARIMIZ </a:t>
            </a:r>
            <a:r>
              <a:rPr lang="tr-TR" dirty="0" smtClean="0"/>
              <a:t>,</a:t>
            </a:r>
          </a:p>
          <a:p>
            <a:endParaRPr lang="tr-TR" dirty="0"/>
          </a:p>
          <a:p>
            <a:r>
              <a:rPr lang="tr-TR" dirty="0"/>
              <a:t>TAMAMEN  ŞAHSİ  TEŞEBBÜS, VE GAYRETLERİMLE   ;  FAKAT ÇOK BÜYÜK  BİR  ŞEVK İLE   SADECE   SEVGİLİ  PEDERİMİN  HATIRASINI  CANLANDIRMAK  GAYESİ   İLE KIZ KARDEŞIMLE BERABER  KURMAYA  ÇALIŞTIĞIMIZ   MÜTEVAZİ  WEB SİTEMİZE  HOŞ GELDİNİZ </a:t>
            </a:r>
            <a:r>
              <a:rPr lang="tr-TR" dirty="0" smtClean="0"/>
              <a:t>!</a:t>
            </a:r>
          </a:p>
          <a:p>
            <a:endParaRPr lang="tr-TR" dirty="0"/>
          </a:p>
          <a:p>
            <a:r>
              <a:rPr lang="tr-TR" dirty="0"/>
              <a:t>ELİMİZDEKİ   BELGELERİN  ÇOK  SAYIDA , ÇOK  YÖNLÜ , MUHTELİF  DİLLERDE  VE ÇOK GENİŞ  BİR KAPSAMDA OLMASI NEDENİYLE  KISITLI  ŞAHSİ  İMKANLARIMLA  ŞU ANA KADAR , SADECE  KISMEN  İNCELEME, TASNİF ETME VE DEĞERLENDİRME  İMKANINA  SAHİP  OLABİLDİM.  FAKAT ÇALIŞMALARIMIZ  ARALIKSIZ OLARAK DEVAM ETMEKTEDİR. HER GÜN YENİ  VESİKALARLA , METİNLERLE   KARŞILAŞMAKTAYIZ. BUNLARI  DA  ZAMAN  İÇİNDE  MUHTELİF  ARALIKLARLA  SİTEMİZE  İLAVE  EDECEĞİZ</a:t>
            </a:r>
            <a:r>
              <a:rPr lang="tr-TR" dirty="0" smtClean="0"/>
              <a:t>.</a:t>
            </a:r>
          </a:p>
          <a:p>
            <a:endParaRPr lang="tr-TR" dirty="0"/>
          </a:p>
          <a:p>
            <a:r>
              <a:rPr lang="tr-TR" dirty="0"/>
              <a:t>ZİRA BU PROJENİN  TAMAMLANMASI   EPEY BİR  ZAMAN ALACAKTIR. EKSİKLİKLERİMİZİ  HOŞ GÖRECEĞİNİZİ   UMUYORUZ</a:t>
            </a:r>
            <a:r>
              <a:rPr lang="tr-TR" dirty="0" smtClean="0"/>
              <a:t>.</a:t>
            </a:r>
          </a:p>
          <a:p>
            <a:endParaRPr lang="tr-TR" dirty="0"/>
          </a:p>
          <a:p>
            <a:r>
              <a:rPr lang="tr-TR" dirty="0"/>
              <a:t>BU NEDENLE KISMEN TAMAMLANMIŞ  OLAN FAKAT DAHA BİRÇOK,  İLAVELERE , DÜZELTMELERE UĞRAYACAK  OLAN SİTEMİZ    BÜTÜN  TARİH  MERAKLILARININDIR  !  SİZLERİN  HER TÜRLÜ  DEĞERLENDİRME  VE  UYARILARINA  AÇIKTIR.</a:t>
            </a:r>
          </a:p>
        </p:txBody>
      </p:sp>
    </p:spTree>
    <p:extLst>
      <p:ext uri="{BB962C8B-B14F-4D97-AF65-F5344CB8AC3E}">
        <p14:creationId xmlns:p14="http://schemas.microsoft.com/office/powerpoint/2010/main" val="2069718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52400"/>
            <a:ext cx="8915400" cy="5909310"/>
          </a:xfrm>
          <a:prstGeom prst="rect">
            <a:avLst/>
          </a:prstGeom>
        </p:spPr>
        <p:txBody>
          <a:bodyPr wrap="square">
            <a:spAutoFit/>
          </a:bodyPr>
          <a:lstStyle/>
          <a:p>
            <a:r>
              <a:rPr lang="tr-TR" dirty="0"/>
              <a:t>YAYINLADIĞIMIZ  BİLGİ  VE  BELGELERLE   İLGİLİ  HER TÜRLÜ  GÖZLEM  VE  DÜŞÜNCELERİNİZİ , ÖNERİLERİNİZİ , TENKİTLERİNİZİ  BEKLİYORUZ.  BU BİZİM ÇALIŞMA  ŞEVKİMİZİ BİR KAT  DAHA   ARTTIRACAK  VE SİTEMİZİ DAHA HATASIZ, EKSİKSİZ  VE  MÜKEMMEL BİR HALE GETİRMEMİZİ SAĞLAYACAKTIR</a:t>
            </a:r>
            <a:r>
              <a:rPr lang="tr-TR" dirty="0" smtClean="0"/>
              <a:t>.</a:t>
            </a:r>
          </a:p>
          <a:p>
            <a:endParaRPr lang="tr-TR" dirty="0"/>
          </a:p>
          <a:p>
            <a:r>
              <a:rPr lang="tr-TR" dirty="0"/>
              <a:t>AYRICA  BABAMLA  İLGİLİ  ;  DOST , ARKADAŞ , TALEBE , DOĞRUDAN  VEYA DOLAYLI  ANI , RİVAYET  , BELGE  SAHİBİ  OLAN  KİŞİLER  BU  SİTENİN  ASLİ  SAHİBİDİRLER ! ÖZEL  ANILARI  OLAN KİŞİLER  BİZİMLE BUNLARI  PAYLAŞMAKLA  SİTEMİZE  DAHA DA ZENGİNLİK  KATACAKLARDIR </a:t>
            </a:r>
            <a:r>
              <a:rPr lang="tr-TR" dirty="0" smtClean="0"/>
              <a:t>!</a:t>
            </a:r>
          </a:p>
          <a:p>
            <a:endParaRPr lang="tr-TR" dirty="0"/>
          </a:p>
          <a:p>
            <a:r>
              <a:rPr lang="tr-TR" dirty="0"/>
              <a:t>DOLAYISIYLA  BU  SİTEYİ  ZENGİNLEŞTİRMEK   HÜKÜMLÜLÜĞÜ  ALTINDADIRLAR ( !)</a:t>
            </a:r>
          </a:p>
          <a:p>
            <a:r>
              <a:rPr lang="tr-TR" dirty="0"/>
              <a:t>SİTEMİZİN BİYOGRAFİ  BÖLÜMÜNE   BÜYÜK  ÖLÇÜDE  ZENGİNLİK  KATAN ;</a:t>
            </a:r>
          </a:p>
          <a:p>
            <a:r>
              <a:rPr lang="tr-TR" dirty="0"/>
              <a:t>BABAMIN  FARKLI  YILLARDA  HOCALIĞINI  YAPTIĞI TALEBELERİ  PROF.MÜBAHAT  </a:t>
            </a:r>
            <a:r>
              <a:rPr lang="tr-TR" dirty="0" smtClean="0"/>
              <a:t>KÜTÜKOĞLU, PROF</a:t>
            </a:r>
            <a:r>
              <a:rPr lang="tr-TR" dirty="0"/>
              <a:t>. MAHMUT  ŞAKİROĞLU  VE  PROF.ZEKİ  ARIKAN’IN YAZILARINI  AYNEN NEŞREDİYORUZ. BU VESİLE İLE  HOCALARININ  HATIRASINA  KARŞI  GÖSTERDİKLERİ  BU  VEFAKARLIK ÖRNEĞİNİ   BÜYÜK BİR TAKDİR VE MİNNET HİSLERİ  İLE  KARŞILIYOR VE  KENDİLERİNE  EN DERİN  ŞÜKRANLARIMI SUNUYORUM</a:t>
            </a:r>
            <a:r>
              <a:rPr lang="tr-TR" dirty="0" smtClean="0"/>
              <a:t>.</a:t>
            </a:r>
          </a:p>
          <a:p>
            <a:endParaRPr lang="tr-TR" dirty="0"/>
          </a:p>
          <a:p>
            <a:r>
              <a:rPr lang="tr-TR" dirty="0"/>
              <a:t>TEŞEKKÜR  VE SEVGİLERİMLE</a:t>
            </a:r>
            <a:r>
              <a:rPr lang="tr-TR" dirty="0" smtClean="0"/>
              <a:t>.</a:t>
            </a:r>
          </a:p>
          <a:p>
            <a:endParaRPr lang="tr-TR" dirty="0"/>
          </a:p>
          <a:p>
            <a:r>
              <a:rPr lang="tr-TR" dirty="0"/>
              <a:t>Mehmet Altay Gökbilgin</a:t>
            </a:r>
          </a:p>
        </p:txBody>
      </p:sp>
    </p:spTree>
    <p:extLst>
      <p:ext uri="{BB962C8B-B14F-4D97-AF65-F5344CB8AC3E}">
        <p14:creationId xmlns:p14="http://schemas.microsoft.com/office/powerpoint/2010/main" val="30718619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915400" cy="5632311"/>
          </a:xfrm>
          <a:prstGeom prst="rect">
            <a:avLst/>
          </a:prstGeom>
        </p:spPr>
        <p:txBody>
          <a:bodyPr wrap="square">
            <a:spAutoFit/>
          </a:bodyPr>
          <a:lstStyle/>
          <a:p>
            <a:r>
              <a:rPr lang="tr-TR" b="1" dirty="0"/>
              <a:t>EK 3: </a:t>
            </a:r>
            <a:r>
              <a:rPr lang="tr-TR" b="1" u="sng" dirty="0">
                <a:hlinkClick r:id="rId2"/>
              </a:rPr>
              <a:t>http://www.pecya.com/working.php</a:t>
            </a:r>
            <a:endParaRPr lang="tr-TR" b="1" dirty="0"/>
          </a:p>
          <a:p>
            <a:r>
              <a:rPr lang="tr-TR" dirty="0"/>
              <a:t> </a:t>
            </a:r>
          </a:p>
          <a:p>
            <a:r>
              <a:rPr lang="tr-TR" dirty="0"/>
              <a:t>Değerli Kullanıcılarımız</a:t>
            </a:r>
            <a:r>
              <a:rPr lang="tr-TR" dirty="0" smtClean="0"/>
              <a:t>,</a:t>
            </a:r>
          </a:p>
          <a:p>
            <a:endParaRPr lang="tr-TR" dirty="0"/>
          </a:p>
          <a:p>
            <a:r>
              <a:rPr lang="tr-TR" dirty="0"/>
              <a:t>Büyük bir düşü gerçekleştireceğimizi düşünerek, sizlerin katkısıyla çıktığımız bu yolda maalesef ki ayrılık zamanı geldi</a:t>
            </a:r>
            <a:r>
              <a:rPr lang="tr-TR" dirty="0" smtClean="0"/>
              <a:t>…</a:t>
            </a:r>
          </a:p>
          <a:p>
            <a:endParaRPr lang="tr-TR" dirty="0"/>
          </a:p>
          <a:p>
            <a:r>
              <a:rPr lang="tr-TR" dirty="0"/>
              <a:t>Türkiye`nin en büyük belge ve bilgi arşivi olma hedefiyle çalışan Pecya Dijital Kütüphanesi’ni, yapılan büyük yatırım ve yıllardır devam eden emeklerimize rağmen, yayın hayatına başladığı günden bu yana beklediği ilgiyi göremediği ve maddi olarak karşılığını alamadığından dolayı kapatmak zorunda kalıyoruz</a:t>
            </a:r>
            <a:r>
              <a:rPr lang="tr-TR" dirty="0" smtClean="0"/>
              <a:t>…</a:t>
            </a:r>
          </a:p>
          <a:p>
            <a:endParaRPr lang="tr-TR" dirty="0"/>
          </a:p>
          <a:p>
            <a:r>
              <a:rPr lang="tr-TR" dirty="0"/>
              <a:t>Bizlere destek olan tüm yayıncılarımıza, tüm kullanıcılarımıza ve tüm çalışanlarımıza teşekkür ederiz</a:t>
            </a:r>
            <a:r>
              <a:rPr lang="tr-TR" dirty="0" smtClean="0"/>
              <a:t>.</a:t>
            </a:r>
          </a:p>
          <a:p>
            <a:endParaRPr lang="tr-TR" dirty="0"/>
          </a:p>
          <a:p>
            <a:r>
              <a:rPr lang="tr-TR" dirty="0"/>
              <a:t>Her türlü sorularınız için bize destek@pecya.com üzerinden ulaşabilirsiniz</a:t>
            </a:r>
          </a:p>
          <a:p>
            <a:r>
              <a:rPr lang="tr-TR" dirty="0" smtClean="0"/>
              <a:t>Saygılarımızla</a:t>
            </a:r>
          </a:p>
          <a:p>
            <a:endParaRPr lang="tr-TR" dirty="0"/>
          </a:p>
          <a:p>
            <a:r>
              <a:rPr lang="tr-TR" dirty="0"/>
              <a:t>Pecya.com</a:t>
            </a:r>
          </a:p>
          <a:p>
            <a:r>
              <a:rPr lang="tr-TR" b="1" dirty="0"/>
              <a:t> </a:t>
            </a:r>
          </a:p>
        </p:txBody>
      </p:sp>
    </p:spTree>
    <p:extLst>
      <p:ext uri="{BB962C8B-B14F-4D97-AF65-F5344CB8AC3E}">
        <p14:creationId xmlns:p14="http://schemas.microsoft.com/office/powerpoint/2010/main" val="9593436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tr-TR" sz="2400" b="1" dirty="0" smtClean="0"/>
              <a:t/>
            </a:r>
            <a:br>
              <a:rPr lang="tr-TR" sz="2400" b="1" dirty="0" smtClean="0"/>
            </a:br>
            <a:r>
              <a:rPr lang="tr-TR" sz="2400" b="1" dirty="0" smtClean="0"/>
              <a:t>MEVCUT </a:t>
            </a:r>
            <a:r>
              <a:rPr lang="tr-TR" sz="2400" b="1" dirty="0"/>
              <a:t>DURUM (Bedelsiz kaynaklar</a:t>
            </a:r>
            <a:r>
              <a:rPr lang="tr-TR" sz="2400" b="1" dirty="0" smtClean="0"/>
              <a:t>)</a:t>
            </a:r>
            <a:br>
              <a:rPr lang="tr-TR" sz="2400" b="1" dirty="0" smtClean="0"/>
            </a:br>
            <a:r>
              <a:rPr lang="tr-TR" sz="2400" b="1" dirty="0"/>
              <a:t/>
            </a:r>
            <a:br>
              <a:rPr lang="tr-TR" sz="2400" b="1" dirty="0"/>
            </a:br>
            <a:r>
              <a:rPr lang="tr-TR" sz="2400" b="1" dirty="0"/>
              <a:t>KİTAPLAR</a:t>
            </a:r>
            <a:br>
              <a:rPr lang="tr-TR" sz="2400" b="1" dirty="0"/>
            </a:br>
            <a:endParaRPr lang="tr-TR" sz="24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597375850"/>
              </p:ext>
            </p:extLst>
          </p:nvPr>
        </p:nvGraphicFramePr>
        <p:xfrm>
          <a:off x="685800" y="1524000"/>
          <a:ext cx="7315200" cy="4876797"/>
        </p:xfrm>
        <a:graphic>
          <a:graphicData uri="http://schemas.openxmlformats.org/drawingml/2006/table">
            <a:tbl>
              <a:tblPr firstRow="1" firstCol="1" bandRow="1">
                <a:tableStyleId>{5C22544A-7EE6-4342-B048-85BDC9FD1C3A}</a:tableStyleId>
              </a:tblPr>
              <a:tblGrid>
                <a:gridCol w="4746382"/>
                <a:gridCol w="2568818"/>
              </a:tblGrid>
              <a:tr h="975572">
                <a:tc>
                  <a:txBody>
                    <a:bodyPr/>
                    <a:lstStyle/>
                    <a:p>
                      <a:pPr>
                        <a:lnSpc>
                          <a:spcPct val="115000"/>
                        </a:lnSpc>
                        <a:spcAft>
                          <a:spcPts val="0"/>
                        </a:spcAft>
                      </a:pPr>
                      <a:r>
                        <a:rPr lang="tr-TR" sz="2000" dirty="0">
                          <a:effectLst/>
                        </a:rPr>
                        <a:t>KAMU KURUMLARI</a:t>
                      </a:r>
                      <a:endParaRPr lang="tr-TR" sz="2000" dirty="0">
                        <a:effectLst/>
                        <a:latin typeface="Calibri"/>
                        <a:ea typeface="Calibri"/>
                        <a:cs typeface="Times New Roman"/>
                      </a:endParaRPr>
                    </a:p>
                  </a:txBody>
                  <a:tcPr marL="44450" marR="44450" marT="0" marB="0" anchor="ctr"/>
                </a:tc>
                <a:tc>
                  <a:txBody>
                    <a:bodyPr/>
                    <a:lstStyle/>
                    <a:p>
                      <a:pPr algn="r">
                        <a:lnSpc>
                          <a:spcPct val="115000"/>
                        </a:lnSpc>
                        <a:spcAft>
                          <a:spcPts val="0"/>
                        </a:spcAft>
                      </a:pPr>
                      <a:r>
                        <a:rPr lang="tr-TR" sz="2000" dirty="0">
                          <a:effectLst/>
                        </a:rPr>
                        <a:t>71.025</a:t>
                      </a:r>
                      <a:endParaRPr lang="tr-TR" sz="2000" dirty="0">
                        <a:effectLst/>
                        <a:latin typeface="Calibri"/>
                        <a:ea typeface="Calibri"/>
                        <a:cs typeface="Times New Roman"/>
                      </a:endParaRPr>
                    </a:p>
                  </a:txBody>
                  <a:tcPr marL="44450" marR="44450" marT="0" marB="0" anchor="b"/>
                </a:tc>
              </a:tr>
              <a:tr h="780245">
                <a:tc>
                  <a:txBody>
                    <a:bodyPr/>
                    <a:lstStyle/>
                    <a:p>
                      <a:pPr>
                        <a:lnSpc>
                          <a:spcPct val="115000"/>
                        </a:lnSpc>
                        <a:spcAft>
                          <a:spcPts val="0"/>
                        </a:spcAft>
                      </a:pPr>
                      <a:r>
                        <a:rPr lang="tr-TR" sz="2000" dirty="0">
                          <a:effectLst/>
                        </a:rPr>
                        <a:t>ÜNİVERSİTELER </a:t>
                      </a:r>
                      <a:endParaRPr lang="tr-TR" sz="2000" dirty="0">
                        <a:effectLst/>
                        <a:latin typeface="Calibri"/>
                        <a:ea typeface="Calibri"/>
                        <a:cs typeface="Times New Roman"/>
                      </a:endParaRPr>
                    </a:p>
                  </a:txBody>
                  <a:tcPr marL="44450" marR="44450" marT="0" marB="0" anchor="ctr"/>
                </a:tc>
                <a:tc>
                  <a:txBody>
                    <a:bodyPr/>
                    <a:lstStyle/>
                    <a:p>
                      <a:pPr algn="r">
                        <a:lnSpc>
                          <a:spcPct val="115000"/>
                        </a:lnSpc>
                        <a:spcAft>
                          <a:spcPts val="0"/>
                        </a:spcAft>
                      </a:pPr>
                      <a:r>
                        <a:rPr lang="tr-TR" sz="2000" dirty="0">
                          <a:effectLst/>
                        </a:rPr>
                        <a:t>10.937</a:t>
                      </a:r>
                      <a:endParaRPr lang="tr-TR" sz="2000" dirty="0">
                        <a:effectLst/>
                        <a:latin typeface="Calibri"/>
                        <a:ea typeface="Calibri"/>
                        <a:cs typeface="Times New Roman"/>
                      </a:endParaRPr>
                    </a:p>
                  </a:txBody>
                  <a:tcPr marL="44450" marR="44450" marT="0" marB="0" anchor="b"/>
                </a:tc>
              </a:tr>
              <a:tr h="780245">
                <a:tc>
                  <a:txBody>
                    <a:bodyPr/>
                    <a:lstStyle/>
                    <a:p>
                      <a:pPr>
                        <a:lnSpc>
                          <a:spcPct val="115000"/>
                        </a:lnSpc>
                        <a:spcAft>
                          <a:spcPts val="0"/>
                        </a:spcAft>
                      </a:pPr>
                      <a:r>
                        <a:rPr lang="tr-TR" sz="2000" dirty="0">
                          <a:effectLst/>
                        </a:rPr>
                        <a:t>SİVİL TOPLUM KURULUŞLARI </a:t>
                      </a:r>
                      <a:endParaRPr lang="tr-TR" sz="2000" dirty="0">
                        <a:effectLst/>
                        <a:latin typeface="Calibri"/>
                        <a:ea typeface="Calibri"/>
                        <a:cs typeface="Times New Roman"/>
                      </a:endParaRPr>
                    </a:p>
                  </a:txBody>
                  <a:tcPr marL="44450" marR="44450" marT="0" marB="0" anchor="ctr"/>
                </a:tc>
                <a:tc>
                  <a:txBody>
                    <a:bodyPr/>
                    <a:lstStyle/>
                    <a:p>
                      <a:pPr algn="r">
                        <a:lnSpc>
                          <a:spcPct val="115000"/>
                        </a:lnSpc>
                        <a:spcAft>
                          <a:spcPts val="0"/>
                        </a:spcAft>
                      </a:pPr>
                      <a:r>
                        <a:rPr lang="tr-TR" sz="2000">
                          <a:effectLst/>
                        </a:rPr>
                        <a:t>6041</a:t>
                      </a:r>
                      <a:endParaRPr lang="tr-TR" sz="2000">
                        <a:effectLst/>
                        <a:latin typeface="Calibri"/>
                        <a:ea typeface="Calibri"/>
                        <a:cs typeface="Times New Roman"/>
                      </a:endParaRPr>
                    </a:p>
                  </a:txBody>
                  <a:tcPr marL="44450" marR="44450" marT="0" marB="0" anchor="b"/>
                </a:tc>
              </a:tr>
              <a:tr h="780245">
                <a:tc>
                  <a:txBody>
                    <a:bodyPr/>
                    <a:lstStyle/>
                    <a:p>
                      <a:pPr>
                        <a:lnSpc>
                          <a:spcPct val="115000"/>
                        </a:lnSpc>
                        <a:spcAft>
                          <a:spcPts val="0"/>
                        </a:spcAft>
                      </a:pPr>
                      <a:r>
                        <a:rPr lang="tr-TR" sz="2000" dirty="0">
                          <a:effectLst/>
                        </a:rPr>
                        <a:t>ÖZEL KURULUŞLAR </a:t>
                      </a:r>
                      <a:endParaRPr lang="tr-TR" sz="2000" dirty="0">
                        <a:effectLst/>
                        <a:latin typeface="Calibri"/>
                        <a:ea typeface="Calibri"/>
                        <a:cs typeface="Times New Roman"/>
                      </a:endParaRPr>
                    </a:p>
                  </a:txBody>
                  <a:tcPr marL="44450" marR="44450" marT="0" marB="0" anchor="ctr"/>
                </a:tc>
                <a:tc>
                  <a:txBody>
                    <a:bodyPr/>
                    <a:lstStyle/>
                    <a:p>
                      <a:pPr algn="r">
                        <a:lnSpc>
                          <a:spcPct val="115000"/>
                        </a:lnSpc>
                        <a:spcAft>
                          <a:spcPts val="0"/>
                        </a:spcAft>
                      </a:pPr>
                      <a:r>
                        <a:rPr lang="tr-TR" sz="2000" dirty="0">
                          <a:effectLst/>
                        </a:rPr>
                        <a:t>427</a:t>
                      </a:r>
                      <a:endParaRPr lang="tr-TR" sz="2000" dirty="0">
                        <a:effectLst/>
                        <a:latin typeface="Calibri"/>
                        <a:ea typeface="Calibri"/>
                        <a:cs typeface="Times New Roman"/>
                      </a:endParaRPr>
                    </a:p>
                  </a:txBody>
                  <a:tcPr marL="44450" marR="44450" marT="0" marB="0" anchor="b"/>
                </a:tc>
              </a:tr>
              <a:tr h="780245">
                <a:tc>
                  <a:txBody>
                    <a:bodyPr/>
                    <a:lstStyle/>
                    <a:p>
                      <a:pPr>
                        <a:lnSpc>
                          <a:spcPct val="115000"/>
                        </a:lnSpc>
                        <a:spcAft>
                          <a:spcPts val="0"/>
                        </a:spcAft>
                      </a:pPr>
                      <a:r>
                        <a:rPr lang="tr-TR" sz="2000" dirty="0">
                          <a:effectLst/>
                        </a:rPr>
                        <a:t>ŞAHSİ KİTAPLAR </a:t>
                      </a:r>
                      <a:endParaRPr lang="tr-TR" sz="2000" dirty="0">
                        <a:effectLst/>
                        <a:latin typeface="Calibri"/>
                        <a:ea typeface="Calibri"/>
                        <a:cs typeface="Times New Roman"/>
                      </a:endParaRPr>
                    </a:p>
                  </a:txBody>
                  <a:tcPr marL="44450" marR="44450" marT="0" marB="0" anchor="ctr"/>
                </a:tc>
                <a:tc>
                  <a:txBody>
                    <a:bodyPr/>
                    <a:lstStyle/>
                    <a:p>
                      <a:pPr algn="r">
                        <a:lnSpc>
                          <a:spcPct val="115000"/>
                        </a:lnSpc>
                        <a:spcAft>
                          <a:spcPts val="0"/>
                        </a:spcAft>
                      </a:pPr>
                      <a:r>
                        <a:rPr lang="tr-TR" sz="2000" dirty="0">
                          <a:effectLst/>
                        </a:rPr>
                        <a:t>78</a:t>
                      </a:r>
                      <a:endParaRPr lang="tr-TR" sz="2000" dirty="0">
                        <a:effectLst/>
                        <a:latin typeface="Calibri"/>
                        <a:ea typeface="Calibri"/>
                        <a:cs typeface="Times New Roman"/>
                      </a:endParaRPr>
                    </a:p>
                  </a:txBody>
                  <a:tcPr marL="44450" marR="44450" marT="0" marB="0" anchor="b"/>
                </a:tc>
              </a:tr>
              <a:tr h="780245">
                <a:tc>
                  <a:txBody>
                    <a:bodyPr/>
                    <a:lstStyle/>
                    <a:p>
                      <a:pPr>
                        <a:lnSpc>
                          <a:spcPct val="115000"/>
                        </a:lnSpc>
                        <a:spcAft>
                          <a:spcPts val="0"/>
                        </a:spcAft>
                      </a:pPr>
                      <a:r>
                        <a:rPr lang="tr-TR" sz="2000" dirty="0">
                          <a:effectLst/>
                        </a:rPr>
                        <a:t>TOPLAM </a:t>
                      </a:r>
                      <a:endParaRPr lang="tr-TR" sz="2000" dirty="0">
                        <a:effectLst/>
                        <a:latin typeface="Calibri"/>
                        <a:ea typeface="Calibri"/>
                        <a:cs typeface="Times New Roman"/>
                      </a:endParaRPr>
                    </a:p>
                  </a:txBody>
                  <a:tcPr marL="44450" marR="44450" marT="0" marB="0" anchor="ctr"/>
                </a:tc>
                <a:tc>
                  <a:txBody>
                    <a:bodyPr/>
                    <a:lstStyle/>
                    <a:p>
                      <a:pPr algn="r">
                        <a:lnSpc>
                          <a:spcPct val="115000"/>
                        </a:lnSpc>
                        <a:spcAft>
                          <a:spcPts val="0"/>
                        </a:spcAft>
                      </a:pPr>
                      <a:r>
                        <a:rPr lang="tr-TR" sz="2000" dirty="0">
                          <a:effectLst/>
                        </a:rPr>
                        <a:t>88.508</a:t>
                      </a:r>
                      <a:endParaRPr lang="tr-TR" sz="2000" dirty="0">
                        <a:effectLst/>
                        <a:latin typeface="Calibri"/>
                        <a:ea typeface="Calibri"/>
                        <a:cs typeface="Times New Roman"/>
                      </a:endParaRPr>
                    </a:p>
                  </a:txBody>
                  <a:tcPr marL="44450" marR="44450" marT="0" marB="0" anchor="b"/>
                </a:tc>
              </a:tr>
            </a:tbl>
          </a:graphicData>
        </a:graphic>
      </p:graphicFrame>
    </p:spTree>
    <p:extLst>
      <p:ext uri="{BB962C8B-B14F-4D97-AF65-F5344CB8AC3E}">
        <p14:creationId xmlns:p14="http://schemas.microsoft.com/office/powerpoint/2010/main" val="2196733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1"/>
            <a:ext cx="9067800" cy="6863417"/>
          </a:xfrm>
          <a:prstGeom prst="rect">
            <a:avLst/>
          </a:prstGeom>
        </p:spPr>
        <p:txBody>
          <a:bodyPr wrap="square">
            <a:spAutoFit/>
          </a:bodyPr>
          <a:lstStyle/>
          <a:p>
            <a:endParaRPr lang="tr-TR" sz="1600" dirty="0" smtClean="0"/>
          </a:p>
          <a:p>
            <a:endParaRPr lang="tr-TR" sz="1600" dirty="0"/>
          </a:p>
          <a:p>
            <a:endParaRPr lang="tr-TR" sz="1600" dirty="0" smtClean="0"/>
          </a:p>
          <a:p>
            <a:endParaRPr lang="tr-TR" sz="1600" dirty="0"/>
          </a:p>
          <a:p>
            <a:endParaRPr lang="tr-TR" sz="1600" dirty="0" smtClean="0"/>
          </a:p>
          <a:p>
            <a:r>
              <a:rPr lang="tr-TR" sz="2000" dirty="0" smtClean="0"/>
              <a:t>Kamu </a:t>
            </a:r>
            <a:r>
              <a:rPr lang="tr-TR" sz="2000" dirty="0"/>
              <a:t>kurumlarının 71.025 kitabının 53.300’ü Süleymaniye Kütüphanesinde intranet ortamında hizmete sunulan matbu eserlerdir. Kalan 17.712 kitap internet üzerindedir. Bunun 4635’i TÜİK’in yayınladığı kitaplardır. Ayrıca  Üniversitelerin 10.937 dijital kitabının 2698’i İ.Ü. Hukuk Fakültesi Kütüphanesi Basılı ve Dijital Nadir Eserler Koleksiyonunda,  7362’si de Marmara Üniversitesi Nadir Eserler Koleksiyonunda taranmış intranet ortamında hizmet verilen nadir eser olarak ifade  edilen kitaplardır</a:t>
            </a:r>
            <a:r>
              <a:rPr lang="tr-TR" sz="2000" dirty="0" smtClean="0"/>
              <a:t>.</a:t>
            </a:r>
          </a:p>
          <a:p>
            <a:endParaRPr lang="tr-TR" sz="2000" dirty="0"/>
          </a:p>
          <a:p>
            <a:r>
              <a:rPr lang="tr-TR" sz="2000" dirty="0"/>
              <a:t>Şu adreslerde yer alan kitaplar için sayım yapılamamıştır</a:t>
            </a:r>
            <a:r>
              <a:rPr lang="tr-TR" sz="2000" dirty="0" smtClean="0"/>
              <a:t>:</a:t>
            </a:r>
          </a:p>
          <a:p>
            <a:endParaRPr lang="tr-TR" sz="2000" dirty="0"/>
          </a:p>
          <a:p>
            <a:r>
              <a:rPr lang="tr-TR" sz="2000" b="1" dirty="0"/>
              <a:t>Anadolu Üniversitesi Açıköğretim, İktisat ve İşletme Fakülteleri e-kitapları.</a:t>
            </a:r>
            <a:r>
              <a:rPr lang="tr-TR" sz="2000" dirty="0"/>
              <a:t> </a:t>
            </a:r>
            <a:r>
              <a:rPr lang="tr-TR" sz="2000" u="sng" dirty="0">
                <a:hlinkClick r:id="rId2"/>
              </a:rPr>
              <a:t>http://eogrenme.anadolu.edu.tr</a:t>
            </a:r>
            <a:r>
              <a:rPr lang="tr-TR" sz="2000" u="sng" dirty="0" smtClean="0">
                <a:hlinkClick r:id="rId2"/>
              </a:rPr>
              <a:t>/</a:t>
            </a:r>
            <a:endParaRPr lang="tr-TR" sz="2000" u="sng" dirty="0" smtClean="0"/>
          </a:p>
          <a:p>
            <a:endParaRPr lang="tr-TR" sz="2000" dirty="0"/>
          </a:p>
          <a:p>
            <a:r>
              <a:rPr lang="tr-TR" sz="2000" b="1" dirty="0"/>
              <a:t>Açık ders malzemeleri.</a:t>
            </a:r>
            <a:r>
              <a:rPr lang="tr-TR" sz="2000" dirty="0"/>
              <a:t>  </a:t>
            </a:r>
            <a:r>
              <a:rPr lang="tr-TR" sz="2000" u="sng" dirty="0">
                <a:hlinkClick r:id="rId3"/>
              </a:rPr>
              <a:t>http://www.acikders.org.tr</a:t>
            </a:r>
            <a:r>
              <a:rPr lang="tr-TR" sz="2000" u="sng" dirty="0" smtClean="0">
                <a:hlinkClick r:id="rId3"/>
              </a:rPr>
              <a:t>/</a:t>
            </a:r>
            <a:endParaRPr lang="tr-TR" sz="2000" u="sng" dirty="0" smtClean="0"/>
          </a:p>
          <a:p>
            <a:endParaRPr lang="tr-TR" sz="2000" dirty="0"/>
          </a:p>
          <a:p>
            <a:r>
              <a:rPr lang="tr-TR" sz="2000" b="1" dirty="0"/>
              <a:t>Milli Eğitim Bakanlığı Mesleki ve Teknik Öğretim</a:t>
            </a:r>
            <a:r>
              <a:rPr lang="tr-TR" sz="2000" dirty="0"/>
              <a:t>. </a:t>
            </a:r>
            <a:r>
              <a:rPr lang="tr-TR" sz="2000" u="sng" dirty="0">
                <a:hlinkClick r:id="rId4"/>
              </a:rPr>
              <a:t>http://megep.meb.gov.tr/mte_program_modul</a:t>
            </a:r>
            <a:r>
              <a:rPr lang="tr-TR" sz="2000" u="sng" dirty="0" smtClean="0">
                <a:hlinkClick r:id="rId4"/>
              </a:rPr>
              <a:t>/</a:t>
            </a:r>
            <a:endParaRPr lang="tr-TR" sz="2000" u="sng" dirty="0" smtClean="0"/>
          </a:p>
          <a:p>
            <a:endParaRPr lang="tr-TR" sz="2000" dirty="0"/>
          </a:p>
          <a:p>
            <a:r>
              <a:rPr lang="tr-TR" sz="2000" dirty="0"/>
              <a:t>Ders kitapları</a:t>
            </a:r>
          </a:p>
        </p:txBody>
      </p:sp>
    </p:spTree>
    <p:extLst>
      <p:ext uri="{BB962C8B-B14F-4D97-AF65-F5344CB8AC3E}">
        <p14:creationId xmlns:p14="http://schemas.microsoft.com/office/powerpoint/2010/main" val="2441114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635704959"/>
              </p:ext>
            </p:extLst>
          </p:nvPr>
        </p:nvGraphicFramePr>
        <p:xfrm>
          <a:off x="1295400" y="838200"/>
          <a:ext cx="5943600" cy="2667000"/>
        </p:xfrm>
        <a:graphic>
          <a:graphicData uri="http://schemas.openxmlformats.org/drawingml/2006/table">
            <a:tbl>
              <a:tblPr firstRow="1" firstCol="1" bandRow="1">
                <a:tableStyleId>{5C22544A-7EE6-4342-B048-85BDC9FD1C3A}</a:tableStyleId>
              </a:tblPr>
              <a:tblGrid>
                <a:gridCol w="4409080"/>
                <a:gridCol w="1534520"/>
              </a:tblGrid>
              <a:tr h="533400">
                <a:tc>
                  <a:txBody>
                    <a:bodyPr/>
                    <a:lstStyle/>
                    <a:p>
                      <a:pPr>
                        <a:lnSpc>
                          <a:spcPct val="115000"/>
                        </a:lnSpc>
                        <a:spcAft>
                          <a:spcPts val="0"/>
                        </a:spcAft>
                      </a:pPr>
                      <a:r>
                        <a:rPr lang="tr-TR" sz="2000" dirty="0">
                          <a:effectLst/>
                        </a:rPr>
                        <a:t>MAKALELER</a:t>
                      </a:r>
                      <a:endParaRPr lang="tr-TR" sz="2000" dirty="0">
                        <a:effectLst/>
                        <a:latin typeface="Calibri"/>
                        <a:ea typeface="Calibri"/>
                        <a:cs typeface="Times New Roman"/>
                      </a:endParaRPr>
                    </a:p>
                  </a:txBody>
                  <a:tcPr marL="44450" marR="44450" marT="0" marB="0" anchor="ctr"/>
                </a:tc>
                <a:tc>
                  <a:txBody>
                    <a:bodyPr/>
                    <a:lstStyle/>
                    <a:p>
                      <a:pPr algn="r">
                        <a:lnSpc>
                          <a:spcPct val="115000"/>
                        </a:lnSpc>
                        <a:spcAft>
                          <a:spcPts val="0"/>
                        </a:spcAft>
                      </a:pPr>
                      <a:r>
                        <a:rPr lang="tr-TR" sz="2000">
                          <a:effectLst/>
                        </a:rPr>
                        <a:t>140.475</a:t>
                      </a:r>
                      <a:endParaRPr lang="tr-TR" sz="2000">
                        <a:effectLst/>
                        <a:latin typeface="Calibri"/>
                        <a:ea typeface="Calibri"/>
                        <a:cs typeface="Times New Roman"/>
                      </a:endParaRPr>
                    </a:p>
                  </a:txBody>
                  <a:tcPr marL="44450" marR="44450" marT="0" marB="0" anchor="b"/>
                </a:tc>
              </a:tr>
              <a:tr h="533400">
                <a:tc>
                  <a:txBody>
                    <a:bodyPr/>
                    <a:lstStyle/>
                    <a:p>
                      <a:pPr>
                        <a:lnSpc>
                          <a:spcPct val="115000"/>
                        </a:lnSpc>
                        <a:spcAft>
                          <a:spcPts val="0"/>
                        </a:spcAft>
                      </a:pPr>
                      <a:r>
                        <a:rPr lang="tr-TR" sz="2000" dirty="0">
                          <a:effectLst/>
                        </a:rPr>
                        <a:t>TEZLER</a:t>
                      </a:r>
                      <a:endParaRPr lang="tr-TR" sz="2000" dirty="0">
                        <a:effectLst/>
                        <a:latin typeface="Calibri"/>
                        <a:ea typeface="Calibri"/>
                        <a:cs typeface="Times New Roman"/>
                      </a:endParaRPr>
                    </a:p>
                  </a:txBody>
                  <a:tcPr marL="44450" marR="44450" marT="0" marB="0" anchor="ctr"/>
                </a:tc>
                <a:tc>
                  <a:txBody>
                    <a:bodyPr/>
                    <a:lstStyle/>
                    <a:p>
                      <a:pPr algn="r">
                        <a:lnSpc>
                          <a:spcPct val="115000"/>
                        </a:lnSpc>
                        <a:spcAft>
                          <a:spcPts val="0"/>
                        </a:spcAft>
                      </a:pPr>
                      <a:r>
                        <a:rPr lang="tr-TR" sz="2000">
                          <a:effectLst/>
                        </a:rPr>
                        <a:t>192.713</a:t>
                      </a:r>
                      <a:endParaRPr lang="tr-TR" sz="2000">
                        <a:effectLst/>
                        <a:latin typeface="Calibri"/>
                        <a:ea typeface="Calibri"/>
                        <a:cs typeface="Times New Roman"/>
                      </a:endParaRPr>
                    </a:p>
                  </a:txBody>
                  <a:tcPr marL="44450" marR="44450" marT="0" marB="0" anchor="b"/>
                </a:tc>
              </a:tr>
              <a:tr h="533400">
                <a:tc>
                  <a:txBody>
                    <a:bodyPr/>
                    <a:lstStyle/>
                    <a:p>
                      <a:pPr>
                        <a:lnSpc>
                          <a:spcPct val="115000"/>
                        </a:lnSpc>
                        <a:spcAft>
                          <a:spcPts val="0"/>
                        </a:spcAft>
                      </a:pPr>
                      <a:r>
                        <a:rPr lang="tr-TR" sz="2000" dirty="0">
                          <a:effectLst/>
                        </a:rPr>
                        <a:t>YAZMALAR</a:t>
                      </a:r>
                      <a:endParaRPr lang="tr-TR" sz="2000" dirty="0">
                        <a:effectLst/>
                        <a:latin typeface="Calibri"/>
                        <a:ea typeface="Calibri"/>
                        <a:cs typeface="Times New Roman"/>
                      </a:endParaRPr>
                    </a:p>
                  </a:txBody>
                  <a:tcPr marL="44450" marR="44450" marT="0" marB="0" anchor="ctr"/>
                </a:tc>
                <a:tc>
                  <a:txBody>
                    <a:bodyPr/>
                    <a:lstStyle/>
                    <a:p>
                      <a:pPr algn="r">
                        <a:lnSpc>
                          <a:spcPct val="115000"/>
                        </a:lnSpc>
                        <a:spcAft>
                          <a:spcPts val="0"/>
                        </a:spcAft>
                      </a:pPr>
                      <a:r>
                        <a:rPr lang="tr-TR" sz="2000">
                          <a:effectLst/>
                        </a:rPr>
                        <a:t>94.824</a:t>
                      </a:r>
                      <a:endParaRPr lang="tr-TR" sz="2000">
                        <a:effectLst/>
                        <a:latin typeface="Calibri"/>
                        <a:ea typeface="Calibri"/>
                        <a:cs typeface="Times New Roman"/>
                      </a:endParaRPr>
                    </a:p>
                  </a:txBody>
                  <a:tcPr marL="44450" marR="44450" marT="0" marB="0" anchor="b"/>
                </a:tc>
              </a:tr>
              <a:tr h="533400">
                <a:tc>
                  <a:txBody>
                    <a:bodyPr/>
                    <a:lstStyle/>
                    <a:p>
                      <a:pPr>
                        <a:lnSpc>
                          <a:spcPct val="115000"/>
                        </a:lnSpc>
                        <a:spcAft>
                          <a:spcPts val="0"/>
                        </a:spcAft>
                      </a:pPr>
                      <a:r>
                        <a:rPr lang="tr-TR" sz="2000" dirty="0">
                          <a:effectLst/>
                        </a:rPr>
                        <a:t>YAYINLAR</a:t>
                      </a:r>
                      <a:endParaRPr lang="tr-TR" sz="2000" dirty="0">
                        <a:effectLst/>
                        <a:latin typeface="Calibri"/>
                        <a:ea typeface="Calibri"/>
                        <a:cs typeface="Times New Roman"/>
                      </a:endParaRPr>
                    </a:p>
                  </a:txBody>
                  <a:tcPr marL="44450" marR="44450" marT="0" marB="0" anchor="ctr"/>
                </a:tc>
                <a:tc>
                  <a:txBody>
                    <a:bodyPr/>
                    <a:lstStyle/>
                    <a:p>
                      <a:pPr algn="r">
                        <a:lnSpc>
                          <a:spcPct val="115000"/>
                        </a:lnSpc>
                        <a:spcAft>
                          <a:spcPts val="0"/>
                        </a:spcAft>
                      </a:pPr>
                      <a:r>
                        <a:rPr lang="tr-TR" sz="2000">
                          <a:effectLst/>
                        </a:rPr>
                        <a:t>2.060</a:t>
                      </a:r>
                      <a:endParaRPr lang="tr-TR" sz="2000">
                        <a:effectLst/>
                        <a:latin typeface="Calibri"/>
                        <a:ea typeface="Calibri"/>
                        <a:cs typeface="Times New Roman"/>
                      </a:endParaRPr>
                    </a:p>
                  </a:txBody>
                  <a:tcPr marL="44450" marR="44450" marT="0" marB="0" anchor="b"/>
                </a:tc>
              </a:tr>
              <a:tr h="533400">
                <a:tc>
                  <a:txBody>
                    <a:bodyPr/>
                    <a:lstStyle/>
                    <a:p>
                      <a:pPr>
                        <a:lnSpc>
                          <a:spcPct val="115000"/>
                        </a:lnSpc>
                        <a:spcAft>
                          <a:spcPts val="0"/>
                        </a:spcAft>
                      </a:pPr>
                      <a:r>
                        <a:rPr lang="tr-TR" sz="2000" dirty="0">
                          <a:effectLst/>
                        </a:rPr>
                        <a:t>RAPORLAR</a:t>
                      </a:r>
                      <a:endParaRPr lang="tr-TR" sz="2000" dirty="0">
                        <a:effectLst/>
                        <a:latin typeface="Calibri"/>
                        <a:ea typeface="Calibri"/>
                        <a:cs typeface="Times New Roman"/>
                      </a:endParaRPr>
                    </a:p>
                  </a:txBody>
                  <a:tcPr marL="44450" marR="44450" marT="0" marB="0" anchor="ctr"/>
                </a:tc>
                <a:tc>
                  <a:txBody>
                    <a:bodyPr/>
                    <a:lstStyle/>
                    <a:p>
                      <a:pPr algn="r">
                        <a:lnSpc>
                          <a:spcPct val="115000"/>
                        </a:lnSpc>
                        <a:spcAft>
                          <a:spcPts val="0"/>
                        </a:spcAft>
                      </a:pPr>
                      <a:r>
                        <a:rPr lang="tr-TR" sz="2000" dirty="0">
                          <a:effectLst/>
                        </a:rPr>
                        <a:t>12.442</a:t>
                      </a:r>
                      <a:endParaRPr lang="tr-TR" sz="2000" dirty="0">
                        <a:effectLst/>
                        <a:latin typeface="Calibri"/>
                        <a:ea typeface="Calibri"/>
                        <a:cs typeface="Times New Roman"/>
                      </a:endParaRPr>
                    </a:p>
                  </a:txBody>
                  <a:tcPr marL="44450" marR="44450" marT="0" marB="0" anchor="b"/>
                </a:tc>
              </a:tr>
            </a:tbl>
          </a:graphicData>
        </a:graphic>
      </p:graphicFrame>
      <p:sp>
        <p:nvSpPr>
          <p:cNvPr id="5" name="Rectangle 2"/>
          <p:cNvSpPr>
            <a:spLocks noChangeArrowheads="1"/>
          </p:cNvSpPr>
          <p:nvPr/>
        </p:nvSpPr>
        <p:spPr bwMode="auto">
          <a:xfrm>
            <a:off x="2968625" y="31623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7882025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 y="304800"/>
            <a:ext cx="8610600" cy="6247864"/>
          </a:xfrm>
          <a:prstGeom prst="rect">
            <a:avLst/>
          </a:prstGeom>
        </p:spPr>
        <p:txBody>
          <a:bodyPr wrap="square">
            <a:spAutoFit/>
          </a:bodyPr>
          <a:lstStyle/>
          <a:p>
            <a:r>
              <a:rPr lang="tr-TR" sz="1600" dirty="0"/>
              <a:t>Raporların 566’sı kamu kurumlarına, 1302’si ise Sivil Toplum Kuruluşlarına aittir</a:t>
            </a:r>
            <a:r>
              <a:rPr lang="tr-TR" sz="1600" dirty="0" smtClean="0"/>
              <a:t>.</a:t>
            </a:r>
          </a:p>
          <a:p>
            <a:endParaRPr lang="tr-TR" sz="1600" dirty="0"/>
          </a:p>
          <a:p>
            <a:r>
              <a:rPr lang="tr-TR" sz="1600" dirty="0"/>
              <a:t>Kitaplar, makaleler, tezler, yazmalar, yayınlar ve raporların toplamı </a:t>
            </a:r>
            <a:r>
              <a:rPr lang="tr-TR" sz="1600" b="1" dirty="0"/>
              <a:t>531.022’</a:t>
            </a:r>
            <a:r>
              <a:rPr lang="tr-TR" sz="1600" dirty="0"/>
              <a:t>dir. Makaleler, tezler, yazmalar ve yayımlar unsurlarında mükerrer kaynaklar olabilir. Şimdilik net sayıyı bilmiyoruz</a:t>
            </a:r>
            <a:r>
              <a:rPr lang="tr-TR" sz="1600" dirty="0" smtClean="0"/>
              <a:t>.</a:t>
            </a:r>
          </a:p>
          <a:p>
            <a:endParaRPr lang="tr-TR" sz="1600" dirty="0"/>
          </a:p>
          <a:p>
            <a:r>
              <a:rPr lang="tr-TR" sz="1600" b="1" dirty="0" smtClean="0"/>
              <a:t>YAZMALAR İÇİN NOT:</a:t>
            </a:r>
          </a:p>
          <a:p>
            <a:r>
              <a:rPr lang="tr-TR" sz="1600" dirty="0" smtClean="0"/>
              <a:t>90.298 yazma bedelli olarak hizmettedir. </a:t>
            </a:r>
          </a:p>
          <a:p>
            <a:endParaRPr lang="tr-TR" sz="1600" dirty="0" smtClean="0"/>
          </a:p>
          <a:p>
            <a:r>
              <a:rPr lang="tr-TR" sz="1600" dirty="0" smtClean="0">
                <a:hlinkClick r:id="rId2"/>
              </a:rPr>
              <a:t>http</a:t>
            </a:r>
            <a:r>
              <a:rPr lang="tr-TR" sz="1600" dirty="0">
                <a:hlinkClick r:id="rId2"/>
              </a:rPr>
              <a:t>://by2010.bilgiyonetimi.net/bildiriler/acikgoz_presentation.pdf</a:t>
            </a:r>
            <a:r>
              <a:rPr lang="tr-TR" sz="1600" dirty="0"/>
              <a:t> adresinde yer alan 2010 tarihli sunumda </a:t>
            </a:r>
            <a:r>
              <a:rPr lang="tr-TR" sz="1600" dirty="0" smtClean="0"/>
              <a:t>"</a:t>
            </a:r>
            <a:r>
              <a:rPr lang="tr-TR" sz="1600" dirty="0"/>
              <a:t>Koleksiyonlarında yazma ve nadir eser bulunan kütüphanelerde yazma eserlerin dijital ortama aktarılması çalışmaları %98,3</a:t>
            </a:r>
          </a:p>
          <a:p>
            <a:r>
              <a:rPr lang="tr-TR" sz="1600" dirty="0"/>
              <a:t>oranında tamamlanmıştır. </a:t>
            </a:r>
            <a:r>
              <a:rPr lang="tr-TR" sz="1600" dirty="0" smtClean="0"/>
              <a:t>Toplamda </a:t>
            </a:r>
            <a:r>
              <a:rPr lang="tr-TR" sz="1600" dirty="0"/>
              <a:t>164.428 eser dijital ortama aktarılmıştır." ifadeleri yer almaktadır. </a:t>
            </a:r>
          </a:p>
          <a:p>
            <a:r>
              <a:rPr lang="tr-TR" sz="1600" dirty="0"/>
              <a:t/>
            </a:r>
            <a:br>
              <a:rPr lang="tr-TR" sz="1600" dirty="0"/>
            </a:br>
            <a:r>
              <a:rPr lang="tr-TR" sz="1600" dirty="0" smtClean="0">
                <a:hlinkClick r:id="rId3"/>
              </a:rPr>
              <a:t>yazmalar.gov.tr</a:t>
            </a:r>
            <a:r>
              <a:rPr lang="tr-TR" sz="1600" dirty="0"/>
              <a:t> sitesinde </a:t>
            </a:r>
            <a:r>
              <a:rPr lang="tr-TR" sz="1600" b="1" dirty="0"/>
              <a:t>Sistemdeki Görüntülü eser sayısı :</a:t>
            </a:r>
            <a:r>
              <a:rPr lang="tr-TR" sz="1600" dirty="0"/>
              <a:t> 80.580 olarak yer almaktadır. </a:t>
            </a:r>
          </a:p>
          <a:p>
            <a:r>
              <a:rPr lang="tr-TR" sz="1600" dirty="0"/>
              <a:t/>
            </a:r>
            <a:br>
              <a:rPr lang="tr-TR" sz="1600" dirty="0"/>
            </a:br>
            <a:r>
              <a:rPr lang="tr-TR" sz="1600" dirty="0" smtClean="0"/>
              <a:t>Türkiye </a:t>
            </a:r>
            <a:r>
              <a:rPr lang="tr-TR" sz="1600" dirty="0"/>
              <a:t>Yazma Eserler Kurumu Başkanlığına bağlı  kütüphanelerdeki koleksiyonlarda bulunan yazma eserler, kendi bünyelerinde dijitalleştirilmiş ve yine kendi bünyelerindeki ana serverlere yüklenmiş olup, araştırmacılar bizzat kütüphanelerde bu hizmetlerden yararlanmaktadır.</a:t>
            </a:r>
          </a:p>
          <a:p>
            <a:r>
              <a:rPr lang="tr-TR" sz="1600" dirty="0"/>
              <a:t> </a:t>
            </a:r>
          </a:p>
          <a:p>
            <a:r>
              <a:rPr lang="tr-TR" sz="1600" b="1" dirty="0"/>
              <a:t>MAKALELER İÇİN NOT:</a:t>
            </a:r>
            <a:endParaRPr lang="tr-TR" sz="1600" dirty="0"/>
          </a:p>
          <a:p>
            <a:r>
              <a:rPr lang="tr-TR" sz="1600" dirty="0"/>
              <a:t>Çeşitli sayılarını internete koymuş tespit edebildiğim 133 dergi için her birisinin sayılarındaki makaleleri saymak gerekecektir. </a:t>
            </a:r>
            <a:endParaRPr lang="tr-TR" sz="1600" dirty="0" smtClean="0"/>
          </a:p>
          <a:p>
            <a:endParaRPr lang="tr-TR" sz="1600" dirty="0"/>
          </a:p>
          <a:p>
            <a:r>
              <a:rPr lang="tr-TR" sz="1600" dirty="0"/>
              <a:t>Şu kaynaklardaki malzemeler için makale sayılarını edinmek gerekecektir. Bunlar şimdilik sayfa, poz ve sayı olarak elimizdedir. </a:t>
            </a:r>
          </a:p>
        </p:txBody>
      </p:sp>
    </p:spTree>
    <p:extLst>
      <p:ext uri="{BB962C8B-B14F-4D97-AF65-F5344CB8AC3E}">
        <p14:creationId xmlns:p14="http://schemas.microsoft.com/office/powerpoint/2010/main" val="40738581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197346"/>
            <a:ext cx="8915400" cy="5632311"/>
          </a:xfrm>
          <a:prstGeom prst="rect">
            <a:avLst/>
          </a:prstGeom>
        </p:spPr>
        <p:txBody>
          <a:bodyPr wrap="square">
            <a:spAutoFit/>
          </a:bodyPr>
          <a:lstStyle/>
          <a:p>
            <a:r>
              <a:rPr lang="tr-TR" sz="2000" b="1" dirty="0"/>
              <a:t>İBB Atatürk Kitaplığı.</a:t>
            </a:r>
            <a:endParaRPr lang="tr-TR" sz="2000" dirty="0"/>
          </a:p>
          <a:p>
            <a:r>
              <a:rPr lang="tr-TR" sz="2000" dirty="0"/>
              <a:t>Osmanlıca 738 dergi ve 275 gazeteden yaklaşık 1.000.000  sayfa dijital ortama aktarılmış olup, çalışmalar sürdürülmektedir. Bu hizmet kütüphanenin süreli yayınlar bölümündeki bilgisayarlarda verilmektedir</a:t>
            </a:r>
            <a:r>
              <a:rPr lang="tr-TR" sz="2000" dirty="0" smtClean="0"/>
              <a:t>.</a:t>
            </a:r>
          </a:p>
          <a:p>
            <a:endParaRPr lang="tr-TR" sz="2000" dirty="0"/>
          </a:p>
          <a:p>
            <a:r>
              <a:rPr lang="tr-TR" sz="2000" b="1" dirty="0"/>
              <a:t>Hakkı Tarık Us Collection</a:t>
            </a:r>
            <a:r>
              <a:rPr lang="tr-TR" sz="2000" dirty="0"/>
              <a:t>. </a:t>
            </a:r>
            <a:r>
              <a:rPr lang="tr-TR" sz="2000" u="sng" dirty="0">
                <a:hlinkClick r:id="rId2"/>
              </a:rPr>
              <a:t>http://www.tufs.ac.jp/common/fs/asw/tur/htu/</a:t>
            </a:r>
            <a:r>
              <a:rPr lang="tr-TR" sz="2000" u="sng" dirty="0"/>
              <a:t> </a:t>
            </a:r>
            <a:r>
              <a:rPr lang="tr-TR" sz="2000" dirty="0"/>
              <a:t>Beyazıt Devlet Kütüphanesi’nde bulunan Hakkı Tarık Koleksiyonunda yer alan 1366 süreli yayın. </a:t>
            </a:r>
            <a:endParaRPr lang="tr-TR" sz="2000" dirty="0" smtClean="0"/>
          </a:p>
          <a:p>
            <a:endParaRPr lang="tr-TR" sz="2000" dirty="0"/>
          </a:p>
          <a:p>
            <a:r>
              <a:rPr lang="tr-TR" sz="2000" b="1" dirty="0"/>
              <a:t>İBB Atatürk Kitaplığı Elektronik Kaynaklar</a:t>
            </a:r>
            <a:r>
              <a:rPr lang="tr-TR" sz="2000" dirty="0"/>
              <a:t>. </a:t>
            </a:r>
            <a:r>
              <a:rPr lang="tr-TR" sz="2000" u="sng" dirty="0">
                <a:hlinkClick r:id="rId3"/>
              </a:rPr>
              <a:t>http://katalog.ibb.gov.tr/</a:t>
            </a:r>
            <a:r>
              <a:rPr lang="tr-TR" sz="2000" u="sng" dirty="0"/>
              <a:t> </a:t>
            </a:r>
            <a:r>
              <a:rPr lang="tr-TR" sz="2000" dirty="0"/>
              <a:t>994 Sayı (Ayane: 36; Sırat-ı Müstakim: 182; Sebilürreşad: 776 sayı</a:t>
            </a:r>
            <a:r>
              <a:rPr lang="tr-TR" sz="2000" dirty="0" smtClean="0"/>
              <a:t>)</a:t>
            </a:r>
          </a:p>
          <a:p>
            <a:endParaRPr lang="tr-TR" sz="2000" dirty="0"/>
          </a:p>
          <a:p>
            <a:r>
              <a:rPr lang="tr-TR" sz="2000" b="1" dirty="0"/>
              <a:t>Milli Kütüphane Süreli yayınlar Bilgi Sistemi</a:t>
            </a:r>
            <a:r>
              <a:rPr lang="tr-TR" sz="2000" dirty="0"/>
              <a:t>. </a:t>
            </a:r>
            <a:r>
              <a:rPr lang="tr-TR" sz="2000" u="sng" dirty="0">
                <a:hlinkClick r:id="rId4"/>
              </a:rPr>
              <a:t>http://sureli.mkutup.gov.tr/</a:t>
            </a:r>
            <a:endParaRPr lang="tr-TR" sz="2000" dirty="0"/>
          </a:p>
          <a:p>
            <a:r>
              <a:rPr lang="tr-TR" sz="2000" u="sng" dirty="0">
                <a:hlinkClick r:id="rId5"/>
              </a:rPr>
              <a:t>http://sureli.mkutup.gov.tr/listeler.php</a:t>
            </a:r>
            <a:r>
              <a:rPr lang="tr-TR" sz="2000" dirty="0"/>
              <a:t>  adresinde YENİ HARFLİ Kapsamında Yer Alan taranmış Dergi, Makale, Gazete Sayısı </a:t>
            </a:r>
            <a:r>
              <a:rPr lang="tr-TR" sz="2000" dirty="0" smtClean="0"/>
              <a:t>…. poz</a:t>
            </a:r>
            <a:endParaRPr lang="tr-TR" sz="2000" dirty="0" smtClean="0"/>
          </a:p>
          <a:p>
            <a:endParaRPr lang="tr-TR" sz="2000" dirty="0"/>
          </a:p>
          <a:p>
            <a:r>
              <a:rPr lang="tr-TR" sz="2000" u="sng" dirty="0">
                <a:hlinkClick r:id="rId5"/>
              </a:rPr>
              <a:t>http://sureli.mkutup.gov.tr/listeler.php</a:t>
            </a:r>
            <a:r>
              <a:rPr lang="tr-TR" sz="2000" dirty="0"/>
              <a:t> adresinde ESKİ HARFLİ Kapsamında Yer Alan taranmış Dergi, Makale, Gazete Sayısı </a:t>
            </a:r>
            <a:r>
              <a:rPr lang="tr-TR" sz="2000" dirty="0" smtClean="0"/>
              <a:t>…  poz</a:t>
            </a:r>
            <a:endParaRPr lang="tr-TR" sz="2000" dirty="0"/>
          </a:p>
        </p:txBody>
      </p:sp>
    </p:spTree>
    <p:extLst>
      <p:ext uri="{BB962C8B-B14F-4D97-AF65-F5344CB8AC3E}">
        <p14:creationId xmlns:p14="http://schemas.microsoft.com/office/powerpoint/2010/main" val="25769236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228601"/>
            <a:ext cx="7315200" cy="1676399"/>
          </a:xfrm>
        </p:spPr>
        <p:txBody>
          <a:bodyPr/>
          <a:lstStyle/>
          <a:p>
            <a:r>
              <a:rPr lang="tr-TR" b="1" dirty="0"/>
              <a:t>BEDELLİ KAYNAKLAR</a:t>
            </a:r>
            <a:r>
              <a:rPr lang="tr-TR" dirty="0"/>
              <a:t/>
            </a:r>
            <a:br>
              <a:rPr lang="tr-TR" dirty="0"/>
            </a:br>
            <a:endParaRPr lang="tr-TR" dirty="0"/>
          </a:p>
        </p:txBody>
      </p:sp>
      <p:sp>
        <p:nvSpPr>
          <p:cNvPr id="3" name="Subtitle 2"/>
          <p:cNvSpPr>
            <a:spLocks noGrp="1"/>
          </p:cNvSpPr>
          <p:nvPr>
            <p:ph type="subTitle" idx="1"/>
          </p:nvPr>
        </p:nvSpPr>
        <p:spPr>
          <a:xfrm>
            <a:off x="990600" y="1524000"/>
            <a:ext cx="6781800" cy="4114800"/>
          </a:xfrm>
        </p:spPr>
        <p:txBody>
          <a:bodyPr/>
          <a:lstStyle/>
          <a:p>
            <a:endParaRPr lang="tr-TR" dirty="0"/>
          </a:p>
        </p:txBody>
      </p:sp>
      <p:graphicFrame>
        <p:nvGraphicFramePr>
          <p:cNvPr id="4" name="Table 3"/>
          <p:cNvGraphicFramePr>
            <a:graphicFrameLocks noGrp="1"/>
          </p:cNvGraphicFramePr>
          <p:nvPr>
            <p:extLst>
              <p:ext uri="{D42A27DB-BD31-4B8C-83A1-F6EECF244321}">
                <p14:modId xmlns:p14="http://schemas.microsoft.com/office/powerpoint/2010/main" val="3238896730"/>
              </p:ext>
            </p:extLst>
          </p:nvPr>
        </p:nvGraphicFramePr>
        <p:xfrm>
          <a:off x="1066801" y="1600200"/>
          <a:ext cx="6172200" cy="3429000"/>
        </p:xfrm>
        <a:graphic>
          <a:graphicData uri="http://schemas.openxmlformats.org/drawingml/2006/table">
            <a:tbl>
              <a:tblPr firstRow="1" firstCol="1" bandRow="1">
                <a:tableStyleId>{5C22544A-7EE6-4342-B048-85BDC9FD1C3A}</a:tableStyleId>
              </a:tblPr>
              <a:tblGrid>
                <a:gridCol w="4221480"/>
                <a:gridCol w="1950720"/>
              </a:tblGrid>
              <a:tr h="840441">
                <a:tc>
                  <a:txBody>
                    <a:bodyPr/>
                    <a:lstStyle/>
                    <a:p>
                      <a:pPr>
                        <a:lnSpc>
                          <a:spcPct val="115000"/>
                        </a:lnSpc>
                        <a:spcAft>
                          <a:spcPts val="0"/>
                        </a:spcAft>
                      </a:pPr>
                      <a:r>
                        <a:rPr lang="tr-TR" sz="2000" dirty="0">
                          <a:effectLst/>
                        </a:rPr>
                        <a:t>E-KİTAP</a:t>
                      </a:r>
                      <a:endParaRPr lang="tr-TR" sz="2000" dirty="0">
                        <a:effectLst/>
                        <a:latin typeface="Calibri"/>
                        <a:ea typeface="Calibri"/>
                        <a:cs typeface="Times New Roman"/>
                      </a:endParaRPr>
                    </a:p>
                  </a:txBody>
                  <a:tcPr marL="44450" marR="44450" marT="0" marB="0" anchor="b"/>
                </a:tc>
                <a:tc>
                  <a:txBody>
                    <a:bodyPr/>
                    <a:lstStyle/>
                    <a:p>
                      <a:pPr algn="r">
                        <a:lnSpc>
                          <a:spcPct val="115000"/>
                        </a:lnSpc>
                        <a:spcAft>
                          <a:spcPts val="0"/>
                        </a:spcAft>
                      </a:pPr>
                      <a:r>
                        <a:rPr lang="tr-TR" sz="2000" dirty="0">
                          <a:effectLst/>
                        </a:rPr>
                        <a:t>14.364</a:t>
                      </a:r>
                      <a:endParaRPr lang="tr-TR" sz="2000" dirty="0">
                        <a:effectLst/>
                        <a:latin typeface="Calibri"/>
                        <a:ea typeface="Calibri"/>
                        <a:cs typeface="Times New Roman"/>
                      </a:endParaRPr>
                    </a:p>
                  </a:txBody>
                  <a:tcPr marL="44450" marR="44450" marT="0" marB="0" anchor="b"/>
                </a:tc>
              </a:tr>
              <a:tr h="840441">
                <a:tc>
                  <a:txBody>
                    <a:bodyPr/>
                    <a:lstStyle/>
                    <a:p>
                      <a:pPr>
                        <a:lnSpc>
                          <a:spcPct val="115000"/>
                        </a:lnSpc>
                        <a:spcAft>
                          <a:spcPts val="0"/>
                        </a:spcAft>
                      </a:pPr>
                      <a:r>
                        <a:rPr lang="tr-TR" sz="2000" dirty="0">
                          <a:effectLst/>
                        </a:rPr>
                        <a:t>YAZMALAR</a:t>
                      </a:r>
                      <a:endParaRPr lang="tr-TR" sz="2000" dirty="0">
                        <a:effectLst/>
                        <a:latin typeface="Calibri"/>
                        <a:ea typeface="Calibri"/>
                        <a:cs typeface="Times New Roman"/>
                      </a:endParaRPr>
                    </a:p>
                  </a:txBody>
                  <a:tcPr marL="44450" marR="44450" marT="0" marB="0" anchor="b"/>
                </a:tc>
                <a:tc>
                  <a:txBody>
                    <a:bodyPr/>
                    <a:lstStyle/>
                    <a:p>
                      <a:pPr algn="r">
                        <a:lnSpc>
                          <a:spcPct val="115000"/>
                        </a:lnSpc>
                        <a:spcAft>
                          <a:spcPts val="0"/>
                        </a:spcAft>
                      </a:pPr>
                      <a:r>
                        <a:rPr lang="tr-TR" sz="2000" dirty="0">
                          <a:effectLst/>
                        </a:rPr>
                        <a:t>90.298</a:t>
                      </a:r>
                      <a:endParaRPr lang="tr-TR" sz="2000" dirty="0">
                        <a:effectLst/>
                        <a:latin typeface="Calibri"/>
                        <a:ea typeface="Calibri"/>
                        <a:cs typeface="Times New Roman"/>
                      </a:endParaRPr>
                    </a:p>
                  </a:txBody>
                  <a:tcPr marL="44450" marR="44450" marT="0" marB="0" anchor="b"/>
                </a:tc>
              </a:tr>
              <a:tr h="874059">
                <a:tc>
                  <a:txBody>
                    <a:bodyPr/>
                    <a:lstStyle/>
                    <a:p>
                      <a:pPr>
                        <a:lnSpc>
                          <a:spcPct val="115000"/>
                        </a:lnSpc>
                        <a:spcAft>
                          <a:spcPts val="0"/>
                        </a:spcAft>
                      </a:pPr>
                      <a:r>
                        <a:rPr lang="tr-TR" sz="2000" dirty="0">
                          <a:effectLst/>
                        </a:rPr>
                        <a:t>BASMALAR</a:t>
                      </a:r>
                      <a:endParaRPr lang="tr-TR" sz="2000" dirty="0">
                        <a:effectLst/>
                        <a:latin typeface="Calibri"/>
                        <a:ea typeface="Calibri"/>
                        <a:cs typeface="Times New Roman"/>
                      </a:endParaRPr>
                    </a:p>
                  </a:txBody>
                  <a:tcPr marL="44450" marR="44450" marT="0" marB="0" anchor="b"/>
                </a:tc>
                <a:tc>
                  <a:txBody>
                    <a:bodyPr/>
                    <a:lstStyle/>
                    <a:p>
                      <a:pPr algn="r">
                        <a:lnSpc>
                          <a:spcPct val="115000"/>
                        </a:lnSpc>
                        <a:spcAft>
                          <a:spcPts val="0"/>
                        </a:spcAft>
                      </a:pPr>
                      <a:r>
                        <a:rPr lang="tr-TR" sz="2000" dirty="0">
                          <a:effectLst/>
                        </a:rPr>
                        <a:t>35.785</a:t>
                      </a:r>
                      <a:endParaRPr lang="tr-TR" sz="2000" dirty="0">
                        <a:effectLst/>
                        <a:latin typeface="Calibri"/>
                        <a:ea typeface="Calibri"/>
                        <a:cs typeface="Times New Roman"/>
                      </a:endParaRPr>
                    </a:p>
                  </a:txBody>
                  <a:tcPr marL="44450" marR="44450" marT="0" marB="0" anchor="b"/>
                </a:tc>
              </a:tr>
              <a:tr h="874059">
                <a:tc>
                  <a:txBody>
                    <a:bodyPr/>
                    <a:lstStyle/>
                    <a:p>
                      <a:pPr>
                        <a:lnSpc>
                          <a:spcPct val="115000"/>
                        </a:lnSpc>
                        <a:spcAft>
                          <a:spcPts val="0"/>
                        </a:spcAft>
                      </a:pPr>
                      <a:r>
                        <a:rPr lang="tr-TR" sz="2000" dirty="0">
                          <a:effectLst/>
                        </a:rPr>
                        <a:t>TOPLAM</a:t>
                      </a:r>
                      <a:endParaRPr lang="tr-TR" sz="2000" dirty="0">
                        <a:effectLst/>
                        <a:latin typeface="Calibri"/>
                        <a:ea typeface="Calibri"/>
                        <a:cs typeface="Times New Roman"/>
                      </a:endParaRPr>
                    </a:p>
                  </a:txBody>
                  <a:tcPr marL="44450" marR="44450" marT="0" marB="0" anchor="b"/>
                </a:tc>
                <a:tc>
                  <a:txBody>
                    <a:bodyPr/>
                    <a:lstStyle/>
                    <a:p>
                      <a:pPr algn="r">
                        <a:lnSpc>
                          <a:spcPct val="115000"/>
                        </a:lnSpc>
                        <a:spcAft>
                          <a:spcPts val="0"/>
                        </a:spcAft>
                      </a:pPr>
                      <a:r>
                        <a:rPr lang="tr-TR" sz="2000" dirty="0">
                          <a:effectLst/>
                        </a:rPr>
                        <a:t>140.447</a:t>
                      </a:r>
                      <a:endParaRPr lang="tr-TR" sz="2000" dirty="0">
                        <a:effectLst/>
                        <a:latin typeface="Calibri"/>
                        <a:ea typeface="Calibri"/>
                        <a:cs typeface="Times New Roman"/>
                      </a:endParaRPr>
                    </a:p>
                  </a:txBody>
                  <a:tcPr marL="44450" marR="44450" marT="0" marB="0" anchor="b"/>
                </a:tc>
              </a:tr>
            </a:tbl>
          </a:graphicData>
        </a:graphic>
      </p:graphicFrame>
    </p:spTree>
    <p:extLst>
      <p:ext uri="{BB962C8B-B14F-4D97-AF65-F5344CB8AC3E}">
        <p14:creationId xmlns:p14="http://schemas.microsoft.com/office/powerpoint/2010/main" val="2116229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28600"/>
            <a:ext cx="7772400" cy="1470025"/>
          </a:xfrm>
        </p:spPr>
        <p:txBody>
          <a:bodyPr>
            <a:normAutofit/>
          </a:bodyPr>
          <a:lstStyle/>
          <a:p>
            <a:r>
              <a:rPr lang="tr-TR" sz="1800" b="1" dirty="0"/>
              <a:t>AÇIK ARŞİVLERDEKİ YAYINLAR (23 açık arşiv)</a:t>
            </a:r>
            <a:r>
              <a:rPr lang="tr-TR" sz="1800" dirty="0"/>
              <a:t/>
            </a:r>
            <a:br>
              <a:rPr lang="tr-TR" sz="1800" dirty="0"/>
            </a:br>
            <a:endParaRPr lang="tr-TR" sz="1800" dirty="0"/>
          </a:p>
        </p:txBody>
      </p:sp>
      <p:sp>
        <p:nvSpPr>
          <p:cNvPr id="3" name="Subtitle 2"/>
          <p:cNvSpPr>
            <a:spLocks noGrp="1"/>
          </p:cNvSpPr>
          <p:nvPr>
            <p:ph type="subTitle" idx="1"/>
          </p:nvPr>
        </p:nvSpPr>
        <p:spPr>
          <a:xfrm>
            <a:off x="914400" y="1219200"/>
            <a:ext cx="7848600" cy="5334000"/>
          </a:xfrm>
        </p:spPr>
        <p:txBody>
          <a:bodyPr/>
          <a:lstStyle/>
          <a:p>
            <a:endParaRPr lang="tr-TR" dirty="0"/>
          </a:p>
        </p:txBody>
      </p:sp>
      <p:graphicFrame>
        <p:nvGraphicFramePr>
          <p:cNvPr id="4" name="Table 3"/>
          <p:cNvGraphicFramePr>
            <a:graphicFrameLocks noGrp="1"/>
          </p:cNvGraphicFramePr>
          <p:nvPr>
            <p:extLst>
              <p:ext uri="{D42A27DB-BD31-4B8C-83A1-F6EECF244321}">
                <p14:modId xmlns:p14="http://schemas.microsoft.com/office/powerpoint/2010/main" val="1110659215"/>
              </p:ext>
            </p:extLst>
          </p:nvPr>
        </p:nvGraphicFramePr>
        <p:xfrm>
          <a:off x="1600200" y="1371599"/>
          <a:ext cx="6934200" cy="5181600"/>
        </p:xfrm>
        <a:graphic>
          <a:graphicData uri="http://schemas.openxmlformats.org/drawingml/2006/table">
            <a:tbl>
              <a:tblPr firstRow="1" firstCol="1" bandRow="1">
                <a:tableStyleId>{5C22544A-7EE6-4342-B048-85BDC9FD1C3A}</a:tableStyleId>
              </a:tblPr>
              <a:tblGrid>
                <a:gridCol w="5269787"/>
                <a:gridCol w="1664413"/>
              </a:tblGrid>
              <a:tr h="397362">
                <a:tc>
                  <a:txBody>
                    <a:bodyPr/>
                    <a:lstStyle/>
                    <a:p>
                      <a:pPr>
                        <a:lnSpc>
                          <a:spcPct val="115000"/>
                        </a:lnSpc>
                        <a:spcAft>
                          <a:spcPts val="0"/>
                        </a:spcAft>
                      </a:pPr>
                      <a:r>
                        <a:rPr lang="tr-TR" sz="2000" dirty="0">
                          <a:effectLst/>
                        </a:rPr>
                        <a:t>MAKALE</a:t>
                      </a:r>
                      <a:endParaRPr lang="tr-TR" sz="2000" dirty="0">
                        <a:effectLst/>
                        <a:latin typeface="Calibri"/>
                        <a:ea typeface="Calibri"/>
                        <a:cs typeface="Times New Roman"/>
                      </a:endParaRPr>
                    </a:p>
                  </a:txBody>
                  <a:tcPr marL="44450" marR="44450" marT="0" marB="0" anchor="ctr"/>
                </a:tc>
                <a:tc>
                  <a:txBody>
                    <a:bodyPr/>
                    <a:lstStyle/>
                    <a:p>
                      <a:pPr algn="r">
                        <a:lnSpc>
                          <a:spcPct val="115000"/>
                        </a:lnSpc>
                        <a:spcAft>
                          <a:spcPts val="0"/>
                        </a:spcAft>
                      </a:pPr>
                      <a:r>
                        <a:rPr lang="tr-TR" sz="2000">
                          <a:effectLst/>
                        </a:rPr>
                        <a:t>25.132</a:t>
                      </a:r>
                      <a:endParaRPr lang="tr-TR" sz="2000">
                        <a:effectLst/>
                        <a:latin typeface="Calibri"/>
                        <a:ea typeface="Calibri"/>
                        <a:cs typeface="Times New Roman"/>
                      </a:endParaRPr>
                    </a:p>
                  </a:txBody>
                  <a:tcPr marL="44450" marR="44450" marT="0" marB="0" anchor="ctr"/>
                </a:tc>
              </a:tr>
              <a:tr h="397362">
                <a:tc>
                  <a:txBody>
                    <a:bodyPr/>
                    <a:lstStyle/>
                    <a:p>
                      <a:pPr>
                        <a:lnSpc>
                          <a:spcPct val="115000"/>
                        </a:lnSpc>
                        <a:spcAft>
                          <a:spcPts val="0"/>
                        </a:spcAft>
                      </a:pPr>
                      <a:r>
                        <a:rPr lang="tr-TR" sz="2000" dirty="0">
                          <a:effectLst/>
                        </a:rPr>
                        <a:t>TEZLER</a:t>
                      </a:r>
                      <a:endParaRPr lang="tr-TR" sz="2000" dirty="0">
                        <a:effectLst/>
                        <a:latin typeface="Calibri"/>
                        <a:ea typeface="Calibri"/>
                        <a:cs typeface="Times New Roman"/>
                      </a:endParaRPr>
                    </a:p>
                  </a:txBody>
                  <a:tcPr marL="44450" marR="44450" marT="0" marB="0" anchor="ctr"/>
                </a:tc>
                <a:tc>
                  <a:txBody>
                    <a:bodyPr/>
                    <a:lstStyle/>
                    <a:p>
                      <a:pPr algn="r">
                        <a:lnSpc>
                          <a:spcPct val="115000"/>
                        </a:lnSpc>
                        <a:spcAft>
                          <a:spcPts val="0"/>
                        </a:spcAft>
                      </a:pPr>
                      <a:r>
                        <a:rPr lang="tr-TR" sz="2000">
                          <a:effectLst/>
                        </a:rPr>
                        <a:t>23.556</a:t>
                      </a:r>
                      <a:endParaRPr lang="tr-TR" sz="2000">
                        <a:effectLst/>
                        <a:latin typeface="Calibri"/>
                        <a:ea typeface="Calibri"/>
                        <a:cs typeface="Times New Roman"/>
                      </a:endParaRPr>
                    </a:p>
                  </a:txBody>
                  <a:tcPr marL="44450" marR="44450" marT="0" marB="0" anchor="ctr"/>
                </a:tc>
              </a:tr>
              <a:tr h="397362">
                <a:tc>
                  <a:txBody>
                    <a:bodyPr/>
                    <a:lstStyle/>
                    <a:p>
                      <a:pPr>
                        <a:lnSpc>
                          <a:spcPct val="115000"/>
                        </a:lnSpc>
                        <a:spcAft>
                          <a:spcPts val="0"/>
                        </a:spcAft>
                      </a:pPr>
                      <a:r>
                        <a:rPr lang="tr-TR" sz="2000" dirty="0">
                          <a:effectLst/>
                        </a:rPr>
                        <a:t>RAPORLAR</a:t>
                      </a:r>
                      <a:endParaRPr lang="tr-TR" sz="2000" dirty="0">
                        <a:effectLst/>
                        <a:latin typeface="Calibri"/>
                        <a:ea typeface="Calibri"/>
                        <a:cs typeface="Times New Roman"/>
                      </a:endParaRPr>
                    </a:p>
                  </a:txBody>
                  <a:tcPr marL="44450" marR="44450" marT="0" marB="0" anchor="ctr"/>
                </a:tc>
                <a:tc>
                  <a:txBody>
                    <a:bodyPr/>
                    <a:lstStyle/>
                    <a:p>
                      <a:pPr algn="r">
                        <a:lnSpc>
                          <a:spcPct val="115000"/>
                        </a:lnSpc>
                        <a:spcAft>
                          <a:spcPts val="0"/>
                        </a:spcAft>
                      </a:pPr>
                      <a:r>
                        <a:rPr lang="tr-TR" sz="2000">
                          <a:effectLst/>
                        </a:rPr>
                        <a:t>789</a:t>
                      </a:r>
                      <a:endParaRPr lang="tr-TR" sz="2000">
                        <a:effectLst/>
                        <a:latin typeface="Calibri"/>
                        <a:ea typeface="Calibri"/>
                        <a:cs typeface="Times New Roman"/>
                      </a:endParaRPr>
                    </a:p>
                  </a:txBody>
                  <a:tcPr marL="44450" marR="44450" marT="0" marB="0" anchor="ctr"/>
                </a:tc>
              </a:tr>
              <a:tr h="397362">
                <a:tc>
                  <a:txBody>
                    <a:bodyPr/>
                    <a:lstStyle/>
                    <a:p>
                      <a:pPr>
                        <a:lnSpc>
                          <a:spcPct val="115000"/>
                        </a:lnSpc>
                        <a:spcAft>
                          <a:spcPts val="0"/>
                        </a:spcAft>
                      </a:pPr>
                      <a:r>
                        <a:rPr lang="tr-TR" sz="2000" dirty="0">
                          <a:effectLst/>
                        </a:rPr>
                        <a:t>KİTAPLAR ve MONOGRAFLAR</a:t>
                      </a:r>
                      <a:endParaRPr lang="tr-TR" sz="2000" dirty="0">
                        <a:effectLst/>
                        <a:latin typeface="Calibri"/>
                        <a:ea typeface="Calibri"/>
                        <a:cs typeface="Times New Roman"/>
                      </a:endParaRPr>
                    </a:p>
                  </a:txBody>
                  <a:tcPr marL="44450" marR="44450" marT="0" marB="0" anchor="ctr"/>
                </a:tc>
                <a:tc>
                  <a:txBody>
                    <a:bodyPr/>
                    <a:lstStyle/>
                    <a:p>
                      <a:pPr algn="r">
                        <a:lnSpc>
                          <a:spcPct val="115000"/>
                        </a:lnSpc>
                        <a:spcAft>
                          <a:spcPts val="0"/>
                        </a:spcAft>
                      </a:pPr>
                      <a:r>
                        <a:rPr lang="tr-TR" sz="2000">
                          <a:effectLst/>
                        </a:rPr>
                        <a:t>442</a:t>
                      </a:r>
                      <a:endParaRPr lang="tr-TR" sz="2000">
                        <a:effectLst/>
                        <a:latin typeface="Calibri"/>
                        <a:ea typeface="Calibri"/>
                        <a:cs typeface="Times New Roman"/>
                      </a:endParaRPr>
                    </a:p>
                  </a:txBody>
                  <a:tcPr marL="44450" marR="44450" marT="0" marB="0" anchor="ctr"/>
                </a:tc>
              </a:tr>
              <a:tr h="397362">
                <a:tc>
                  <a:txBody>
                    <a:bodyPr/>
                    <a:lstStyle/>
                    <a:p>
                      <a:pPr>
                        <a:lnSpc>
                          <a:spcPct val="115000"/>
                        </a:lnSpc>
                        <a:spcAft>
                          <a:spcPts val="0"/>
                        </a:spcAft>
                      </a:pPr>
                      <a:r>
                        <a:rPr lang="tr-TR" sz="2000" dirty="0">
                          <a:effectLst/>
                        </a:rPr>
                        <a:t>KONFERANS VE ÇALIŞTAY MALZ.</a:t>
                      </a:r>
                      <a:endParaRPr lang="tr-TR" sz="2000" dirty="0">
                        <a:effectLst/>
                        <a:latin typeface="Calibri"/>
                        <a:ea typeface="Calibri"/>
                        <a:cs typeface="Times New Roman"/>
                      </a:endParaRPr>
                    </a:p>
                  </a:txBody>
                  <a:tcPr marL="44450" marR="44450" marT="0" marB="0" anchor="ctr"/>
                </a:tc>
                <a:tc>
                  <a:txBody>
                    <a:bodyPr/>
                    <a:lstStyle/>
                    <a:p>
                      <a:pPr algn="r">
                        <a:lnSpc>
                          <a:spcPct val="115000"/>
                        </a:lnSpc>
                        <a:spcAft>
                          <a:spcPts val="0"/>
                        </a:spcAft>
                      </a:pPr>
                      <a:r>
                        <a:rPr lang="tr-TR" sz="2000">
                          <a:effectLst/>
                        </a:rPr>
                        <a:t>3095</a:t>
                      </a:r>
                      <a:endParaRPr lang="tr-TR" sz="2000">
                        <a:effectLst/>
                        <a:latin typeface="Calibri"/>
                        <a:ea typeface="Calibri"/>
                        <a:cs typeface="Times New Roman"/>
                      </a:endParaRPr>
                    </a:p>
                  </a:txBody>
                  <a:tcPr marL="44450" marR="44450" marT="0" marB="0" anchor="ctr"/>
                </a:tc>
              </a:tr>
              <a:tr h="397362">
                <a:tc>
                  <a:txBody>
                    <a:bodyPr/>
                    <a:lstStyle/>
                    <a:p>
                      <a:pPr>
                        <a:lnSpc>
                          <a:spcPct val="115000"/>
                        </a:lnSpc>
                        <a:spcAft>
                          <a:spcPts val="0"/>
                        </a:spcAft>
                      </a:pPr>
                      <a:r>
                        <a:rPr lang="tr-TR" sz="2000" dirty="0">
                          <a:effectLst/>
                        </a:rPr>
                        <a:t>DİĞER</a:t>
                      </a:r>
                      <a:endParaRPr lang="tr-TR" sz="2000" dirty="0">
                        <a:effectLst/>
                        <a:latin typeface="Calibri"/>
                        <a:ea typeface="Calibri"/>
                        <a:cs typeface="Times New Roman"/>
                      </a:endParaRPr>
                    </a:p>
                  </a:txBody>
                  <a:tcPr marL="44450" marR="44450" marT="0" marB="0" anchor="ctr"/>
                </a:tc>
                <a:tc>
                  <a:txBody>
                    <a:bodyPr/>
                    <a:lstStyle/>
                    <a:p>
                      <a:pPr algn="r">
                        <a:lnSpc>
                          <a:spcPct val="115000"/>
                        </a:lnSpc>
                        <a:spcAft>
                          <a:spcPts val="0"/>
                        </a:spcAft>
                      </a:pPr>
                      <a:r>
                        <a:rPr lang="tr-TR" sz="2000">
                          <a:effectLst/>
                        </a:rPr>
                        <a:t>2028</a:t>
                      </a:r>
                      <a:endParaRPr lang="tr-TR" sz="2000">
                        <a:effectLst/>
                        <a:latin typeface="Calibri"/>
                        <a:ea typeface="Calibri"/>
                        <a:cs typeface="Times New Roman"/>
                      </a:endParaRPr>
                    </a:p>
                  </a:txBody>
                  <a:tcPr marL="44450" marR="44450" marT="0" marB="0" anchor="ctr"/>
                </a:tc>
              </a:tr>
              <a:tr h="397362">
                <a:tc>
                  <a:txBody>
                    <a:bodyPr/>
                    <a:lstStyle/>
                    <a:p>
                      <a:pPr>
                        <a:lnSpc>
                          <a:spcPct val="115000"/>
                        </a:lnSpc>
                        <a:spcAft>
                          <a:spcPts val="0"/>
                        </a:spcAft>
                      </a:pPr>
                      <a:r>
                        <a:rPr lang="tr-TR" sz="2000" dirty="0">
                          <a:effectLst/>
                        </a:rPr>
                        <a:t>BİLDİRİ</a:t>
                      </a:r>
                      <a:endParaRPr lang="tr-TR" sz="2000" dirty="0">
                        <a:effectLst/>
                        <a:latin typeface="Calibri"/>
                        <a:ea typeface="Calibri"/>
                        <a:cs typeface="Times New Roman"/>
                      </a:endParaRPr>
                    </a:p>
                  </a:txBody>
                  <a:tcPr marL="44450" marR="44450" marT="0" marB="0" anchor="ctr"/>
                </a:tc>
                <a:tc>
                  <a:txBody>
                    <a:bodyPr/>
                    <a:lstStyle/>
                    <a:p>
                      <a:pPr algn="r">
                        <a:lnSpc>
                          <a:spcPct val="115000"/>
                        </a:lnSpc>
                        <a:spcAft>
                          <a:spcPts val="0"/>
                        </a:spcAft>
                      </a:pPr>
                      <a:r>
                        <a:rPr lang="tr-TR" sz="2000">
                          <a:effectLst/>
                        </a:rPr>
                        <a:t>405</a:t>
                      </a:r>
                      <a:endParaRPr lang="tr-TR" sz="2000">
                        <a:effectLst/>
                        <a:latin typeface="Calibri"/>
                        <a:ea typeface="Calibri"/>
                        <a:cs typeface="Times New Roman"/>
                      </a:endParaRPr>
                    </a:p>
                  </a:txBody>
                  <a:tcPr marL="44450" marR="44450" marT="0" marB="0" anchor="ctr"/>
                </a:tc>
              </a:tr>
              <a:tr h="397362">
                <a:tc>
                  <a:txBody>
                    <a:bodyPr/>
                    <a:lstStyle/>
                    <a:p>
                      <a:pPr>
                        <a:lnSpc>
                          <a:spcPct val="115000"/>
                        </a:lnSpc>
                        <a:spcAft>
                          <a:spcPts val="0"/>
                        </a:spcAft>
                      </a:pPr>
                      <a:r>
                        <a:rPr lang="tr-TR" sz="2000" dirty="0">
                          <a:effectLst/>
                        </a:rPr>
                        <a:t>KİTAPTA BÖLÜM</a:t>
                      </a:r>
                      <a:endParaRPr lang="tr-TR" sz="2000" dirty="0">
                        <a:effectLst/>
                        <a:latin typeface="Calibri"/>
                        <a:ea typeface="Calibri"/>
                        <a:cs typeface="Times New Roman"/>
                      </a:endParaRPr>
                    </a:p>
                  </a:txBody>
                  <a:tcPr marL="44450" marR="44450" marT="0" marB="0" anchor="ctr"/>
                </a:tc>
                <a:tc>
                  <a:txBody>
                    <a:bodyPr/>
                    <a:lstStyle/>
                    <a:p>
                      <a:pPr algn="r">
                        <a:lnSpc>
                          <a:spcPct val="115000"/>
                        </a:lnSpc>
                        <a:spcAft>
                          <a:spcPts val="0"/>
                        </a:spcAft>
                      </a:pPr>
                      <a:r>
                        <a:rPr lang="tr-TR" sz="2000">
                          <a:effectLst/>
                        </a:rPr>
                        <a:t>651</a:t>
                      </a:r>
                      <a:endParaRPr lang="tr-TR" sz="2000">
                        <a:effectLst/>
                        <a:latin typeface="Calibri"/>
                        <a:ea typeface="Calibri"/>
                        <a:cs typeface="Times New Roman"/>
                      </a:endParaRPr>
                    </a:p>
                  </a:txBody>
                  <a:tcPr marL="44450" marR="44450" marT="0" marB="0" anchor="ctr"/>
                </a:tc>
              </a:tr>
              <a:tr h="397362">
                <a:tc>
                  <a:txBody>
                    <a:bodyPr/>
                    <a:lstStyle/>
                    <a:p>
                      <a:pPr>
                        <a:lnSpc>
                          <a:spcPct val="115000"/>
                        </a:lnSpc>
                        <a:spcAft>
                          <a:spcPts val="0"/>
                        </a:spcAft>
                      </a:pPr>
                      <a:r>
                        <a:rPr lang="tr-TR" sz="2000" dirty="0">
                          <a:effectLst/>
                        </a:rPr>
                        <a:t>DERS NOTLARI</a:t>
                      </a:r>
                      <a:endParaRPr lang="tr-TR" sz="2000" dirty="0">
                        <a:effectLst/>
                        <a:latin typeface="Calibri"/>
                        <a:ea typeface="Calibri"/>
                        <a:cs typeface="Times New Roman"/>
                      </a:endParaRPr>
                    </a:p>
                  </a:txBody>
                  <a:tcPr marL="44450" marR="44450" marT="0" marB="0" anchor="ctr"/>
                </a:tc>
                <a:tc>
                  <a:txBody>
                    <a:bodyPr/>
                    <a:lstStyle/>
                    <a:p>
                      <a:pPr algn="r">
                        <a:lnSpc>
                          <a:spcPct val="115000"/>
                        </a:lnSpc>
                        <a:spcAft>
                          <a:spcPts val="0"/>
                        </a:spcAft>
                      </a:pPr>
                      <a:r>
                        <a:rPr lang="tr-TR" sz="2000">
                          <a:effectLst/>
                        </a:rPr>
                        <a:t>59</a:t>
                      </a:r>
                      <a:endParaRPr lang="tr-TR" sz="2000">
                        <a:effectLst/>
                        <a:latin typeface="Calibri"/>
                        <a:ea typeface="Calibri"/>
                        <a:cs typeface="Times New Roman"/>
                      </a:endParaRPr>
                    </a:p>
                  </a:txBody>
                  <a:tcPr marL="44450" marR="44450" marT="0" marB="0" anchor="ctr"/>
                </a:tc>
              </a:tr>
              <a:tr h="397362">
                <a:tc>
                  <a:txBody>
                    <a:bodyPr/>
                    <a:lstStyle/>
                    <a:p>
                      <a:pPr>
                        <a:lnSpc>
                          <a:spcPct val="115000"/>
                        </a:lnSpc>
                        <a:spcAft>
                          <a:spcPts val="0"/>
                        </a:spcAft>
                      </a:pPr>
                      <a:r>
                        <a:rPr lang="tr-TR" sz="2000" dirty="0">
                          <a:effectLst/>
                        </a:rPr>
                        <a:t>KİTAP İNCELEMELERİ</a:t>
                      </a:r>
                      <a:endParaRPr lang="tr-TR" sz="2000" dirty="0">
                        <a:effectLst/>
                        <a:latin typeface="Calibri"/>
                        <a:ea typeface="Calibri"/>
                        <a:cs typeface="Times New Roman"/>
                      </a:endParaRPr>
                    </a:p>
                  </a:txBody>
                  <a:tcPr marL="44450" marR="44450" marT="0" marB="0" anchor="ctr"/>
                </a:tc>
                <a:tc>
                  <a:txBody>
                    <a:bodyPr/>
                    <a:lstStyle/>
                    <a:p>
                      <a:pPr algn="r">
                        <a:lnSpc>
                          <a:spcPct val="115000"/>
                        </a:lnSpc>
                        <a:spcAft>
                          <a:spcPts val="0"/>
                        </a:spcAft>
                      </a:pPr>
                      <a:r>
                        <a:rPr lang="tr-TR" sz="2000">
                          <a:effectLst/>
                        </a:rPr>
                        <a:t>76</a:t>
                      </a:r>
                      <a:endParaRPr lang="tr-TR" sz="2000">
                        <a:effectLst/>
                        <a:latin typeface="Calibri"/>
                        <a:ea typeface="Calibri"/>
                        <a:cs typeface="Times New Roman"/>
                      </a:endParaRPr>
                    </a:p>
                  </a:txBody>
                  <a:tcPr marL="44450" marR="44450" marT="0" marB="0" anchor="ctr"/>
                </a:tc>
              </a:tr>
              <a:tr h="397362">
                <a:tc>
                  <a:txBody>
                    <a:bodyPr/>
                    <a:lstStyle/>
                    <a:p>
                      <a:pPr>
                        <a:lnSpc>
                          <a:spcPct val="115000"/>
                        </a:lnSpc>
                        <a:spcAft>
                          <a:spcPts val="0"/>
                        </a:spcAft>
                      </a:pPr>
                      <a:r>
                        <a:rPr lang="tr-TR" sz="2000" dirty="0">
                          <a:effectLst/>
                        </a:rPr>
                        <a:t>ÖZEL SAYILAR</a:t>
                      </a:r>
                      <a:endParaRPr lang="tr-TR" sz="2000" dirty="0">
                        <a:effectLst/>
                        <a:latin typeface="Calibri"/>
                        <a:ea typeface="Calibri"/>
                        <a:cs typeface="Times New Roman"/>
                      </a:endParaRPr>
                    </a:p>
                  </a:txBody>
                  <a:tcPr marL="44450" marR="44450" marT="0" marB="0" anchor="ctr"/>
                </a:tc>
                <a:tc>
                  <a:txBody>
                    <a:bodyPr/>
                    <a:lstStyle/>
                    <a:p>
                      <a:pPr algn="r">
                        <a:lnSpc>
                          <a:spcPct val="115000"/>
                        </a:lnSpc>
                        <a:spcAft>
                          <a:spcPts val="0"/>
                        </a:spcAft>
                      </a:pPr>
                      <a:r>
                        <a:rPr lang="tr-TR" sz="2000">
                          <a:effectLst/>
                        </a:rPr>
                        <a:t>76</a:t>
                      </a:r>
                      <a:endParaRPr lang="tr-TR" sz="2000">
                        <a:effectLst/>
                        <a:latin typeface="Calibri"/>
                        <a:ea typeface="Calibri"/>
                        <a:cs typeface="Times New Roman"/>
                      </a:endParaRPr>
                    </a:p>
                  </a:txBody>
                  <a:tcPr marL="44450" marR="44450" marT="0" marB="0" anchor="ctr"/>
                </a:tc>
              </a:tr>
              <a:tr h="397362">
                <a:tc>
                  <a:txBody>
                    <a:bodyPr/>
                    <a:lstStyle/>
                    <a:p>
                      <a:pPr>
                        <a:lnSpc>
                          <a:spcPct val="115000"/>
                        </a:lnSpc>
                        <a:spcAft>
                          <a:spcPts val="0"/>
                        </a:spcAft>
                      </a:pPr>
                      <a:r>
                        <a:rPr lang="tr-TR" sz="2000" dirty="0">
                          <a:effectLst/>
                        </a:rPr>
                        <a:t>TÜRÜ BELİRSİZ</a:t>
                      </a:r>
                      <a:endParaRPr lang="tr-TR" sz="2000" dirty="0">
                        <a:effectLst/>
                        <a:latin typeface="Calibri"/>
                        <a:ea typeface="Calibri"/>
                        <a:cs typeface="Times New Roman"/>
                      </a:endParaRPr>
                    </a:p>
                  </a:txBody>
                  <a:tcPr marL="44450" marR="44450" marT="0" marB="0" anchor="ctr"/>
                </a:tc>
                <a:tc>
                  <a:txBody>
                    <a:bodyPr/>
                    <a:lstStyle/>
                    <a:p>
                      <a:pPr algn="r">
                        <a:lnSpc>
                          <a:spcPct val="115000"/>
                        </a:lnSpc>
                        <a:spcAft>
                          <a:spcPts val="0"/>
                        </a:spcAft>
                      </a:pPr>
                      <a:r>
                        <a:rPr lang="tr-TR" sz="2000" dirty="0">
                          <a:effectLst/>
                        </a:rPr>
                        <a:t>1801</a:t>
                      </a:r>
                      <a:endParaRPr lang="tr-TR" sz="2000" dirty="0">
                        <a:effectLst/>
                        <a:latin typeface="Calibri"/>
                        <a:ea typeface="Calibri"/>
                        <a:cs typeface="Times New Roman"/>
                      </a:endParaRPr>
                    </a:p>
                  </a:txBody>
                  <a:tcPr marL="44450" marR="44450" marT="0" marB="0" anchor="ctr"/>
                </a:tc>
              </a:tr>
              <a:tr h="413256">
                <a:tc>
                  <a:txBody>
                    <a:bodyPr/>
                    <a:lstStyle/>
                    <a:p>
                      <a:pPr>
                        <a:lnSpc>
                          <a:spcPct val="115000"/>
                        </a:lnSpc>
                        <a:spcAft>
                          <a:spcPts val="0"/>
                        </a:spcAft>
                      </a:pPr>
                      <a:r>
                        <a:rPr lang="tr-TR" sz="2000" dirty="0">
                          <a:effectLst/>
                        </a:rPr>
                        <a:t>TOPLAM</a:t>
                      </a:r>
                      <a:endParaRPr lang="tr-TR" sz="2000" dirty="0">
                        <a:effectLst/>
                        <a:latin typeface="Calibri"/>
                        <a:ea typeface="Calibri"/>
                        <a:cs typeface="Times New Roman"/>
                      </a:endParaRPr>
                    </a:p>
                  </a:txBody>
                  <a:tcPr marL="44450" marR="44450" marT="0" marB="0" anchor="ctr"/>
                </a:tc>
                <a:tc>
                  <a:txBody>
                    <a:bodyPr/>
                    <a:lstStyle/>
                    <a:p>
                      <a:pPr algn="r">
                        <a:lnSpc>
                          <a:spcPct val="115000"/>
                        </a:lnSpc>
                        <a:spcAft>
                          <a:spcPts val="0"/>
                        </a:spcAft>
                      </a:pPr>
                      <a:r>
                        <a:rPr lang="tr-TR" sz="2000" dirty="0">
                          <a:effectLst/>
                        </a:rPr>
                        <a:t>58.110</a:t>
                      </a:r>
                      <a:endParaRPr lang="tr-TR" sz="2000" dirty="0">
                        <a:effectLst/>
                        <a:latin typeface="Calibri"/>
                        <a:ea typeface="Calibri"/>
                        <a:cs typeface="Times New Roman"/>
                      </a:endParaRPr>
                    </a:p>
                  </a:txBody>
                  <a:tcPr marL="44450" marR="44450" marT="0" marB="0" anchor="b"/>
                </a:tc>
              </a:tr>
            </a:tbl>
          </a:graphicData>
        </a:graphic>
      </p:graphicFrame>
    </p:spTree>
    <p:extLst>
      <p:ext uri="{BB962C8B-B14F-4D97-AF65-F5344CB8AC3E}">
        <p14:creationId xmlns:p14="http://schemas.microsoft.com/office/powerpoint/2010/main" val="29329652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TotalTime>
  <Words>1739</Words>
  <Application>Microsoft Office PowerPoint</Application>
  <PresentationFormat>On-screen Show (4:3)</PresentationFormat>
  <Paragraphs>377</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KAMUYA AÇIK YERLİ DİJİTAL KAYNAKLAR  (KİTAP, DERGİ, MAKALE, TEZ, YAZMA, RAPOR, HABER, TUTANAK, İLAN, KÖŞE YAZISI, MEVZUAT, AÇIK ARŞİV) </vt:lpstr>
      <vt:lpstr>PowerPoint Presentation</vt:lpstr>
      <vt:lpstr> MEVCUT DURUM (Bedelsiz kaynaklar)  KİTAPLAR </vt:lpstr>
      <vt:lpstr>PowerPoint Presentation</vt:lpstr>
      <vt:lpstr>PowerPoint Presentation</vt:lpstr>
      <vt:lpstr>PowerPoint Presentation</vt:lpstr>
      <vt:lpstr>PowerPoint Presentation</vt:lpstr>
      <vt:lpstr>BEDELLİ KAYNAKLAR </vt:lpstr>
      <vt:lpstr>AÇIK ARŞİVLERDEKİ YAYINLAR (23 açık arşiv)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zeynepnep</dc:creator>
  <cp:lastModifiedBy>Acer</cp:lastModifiedBy>
  <cp:revision>14</cp:revision>
  <dcterms:created xsi:type="dcterms:W3CDTF">2006-08-16T00:00:00Z</dcterms:created>
  <dcterms:modified xsi:type="dcterms:W3CDTF">2013-04-08T13:31:12Z</dcterms:modified>
</cp:coreProperties>
</file>